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44"/>
  </p:notesMasterIdLst>
  <p:handoutMasterIdLst>
    <p:handoutMasterId r:id="rId45"/>
  </p:handoutMasterIdLst>
  <p:sldIdLst>
    <p:sldId id="292" r:id="rId5"/>
    <p:sldId id="2134959284" r:id="rId6"/>
    <p:sldId id="2134959279" r:id="rId7"/>
    <p:sldId id="373" r:id="rId8"/>
    <p:sldId id="2134959230" r:id="rId9"/>
    <p:sldId id="372" r:id="rId10"/>
    <p:sldId id="2134959286" r:id="rId11"/>
    <p:sldId id="2134959242" r:id="rId12"/>
    <p:sldId id="324" r:id="rId13"/>
    <p:sldId id="316" r:id="rId14"/>
    <p:sldId id="297" r:id="rId15"/>
    <p:sldId id="300" r:id="rId16"/>
    <p:sldId id="384" r:id="rId17"/>
    <p:sldId id="401" r:id="rId18"/>
    <p:sldId id="2134959285" r:id="rId19"/>
    <p:sldId id="303" r:id="rId20"/>
    <p:sldId id="308" r:id="rId21"/>
    <p:sldId id="309" r:id="rId22"/>
    <p:sldId id="325" r:id="rId23"/>
    <p:sldId id="323" r:id="rId24"/>
    <p:sldId id="355" r:id="rId25"/>
    <p:sldId id="2134959287" r:id="rId26"/>
    <p:sldId id="265" r:id="rId27"/>
    <p:sldId id="376" r:id="rId28"/>
    <p:sldId id="374" r:id="rId29"/>
    <p:sldId id="2134959282" r:id="rId30"/>
    <p:sldId id="377" r:id="rId31"/>
    <p:sldId id="2134959283" r:id="rId32"/>
    <p:sldId id="378" r:id="rId33"/>
    <p:sldId id="379" r:id="rId34"/>
    <p:sldId id="380" r:id="rId35"/>
    <p:sldId id="2134959288" r:id="rId36"/>
    <p:sldId id="381" r:id="rId37"/>
    <p:sldId id="382" r:id="rId38"/>
    <p:sldId id="2134959237" r:id="rId39"/>
    <p:sldId id="271" r:id="rId40"/>
    <p:sldId id="2134959252" r:id="rId41"/>
    <p:sldId id="2134959259" r:id="rId42"/>
    <p:sldId id="293" r:id="rId43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CFC"/>
    <a:srgbClr val="FFFFFF"/>
    <a:srgbClr val="F5F5F5"/>
    <a:srgbClr val="FBFBFB"/>
    <a:srgbClr val="2E3D92"/>
    <a:srgbClr val="E79130"/>
    <a:srgbClr val="BE551A"/>
    <a:srgbClr val="F3703A"/>
    <a:srgbClr val="BEE2EE"/>
    <a:srgbClr val="59B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67891" autoAdjust="0"/>
  </p:normalViewPr>
  <p:slideViewPr>
    <p:cSldViewPr snapToGrid="0">
      <p:cViewPr varScale="1">
        <p:scale>
          <a:sx n="59" d="100"/>
          <a:sy n="59" d="100"/>
        </p:scale>
        <p:origin x="208" y="480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27/10/25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27/10/25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5329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immagine diapositiva 1">
            <a:extLst>
              <a:ext uri="{FF2B5EF4-FFF2-40B4-BE49-F238E27FC236}">
                <a16:creationId xmlns:a16="http://schemas.microsoft.com/office/drawing/2014/main" id="{9993E64B-F6A2-C565-7737-8076361731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Segnaposto note 2">
            <a:extLst>
              <a:ext uri="{FF2B5EF4-FFF2-40B4-BE49-F238E27FC236}">
                <a16:creationId xmlns:a16="http://schemas.microsoft.com/office/drawing/2014/main" id="{C3073DC4-864C-7A9F-251C-E911A9CC6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/>
          </a:p>
        </p:txBody>
      </p:sp>
      <p:sp>
        <p:nvSpPr>
          <p:cNvPr id="28676" name="Segnaposto numero diapositiva 3">
            <a:extLst>
              <a:ext uri="{FF2B5EF4-FFF2-40B4-BE49-F238E27FC236}">
                <a16:creationId xmlns:a16="http://schemas.microsoft.com/office/drawing/2014/main" id="{452BFCBB-C61B-8888-E5F5-7A99BCCAFC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D967E7-8259-E34E-955A-169B17C79C93}" type="slidenum">
              <a:rPr lang="it-IT" altLang="it-IT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25864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45610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i="0" dirty="0">
              <a:solidFill>
                <a:srgbClr val="212121"/>
              </a:solidFill>
              <a:effectLst/>
              <a:latin typeface="system-u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21966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 b="0" i="0" dirty="0">
              <a:solidFill>
                <a:srgbClr val="212121"/>
              </a:solidFill>
              <a:effectLst/>
              <a:latin typeface="system-ui"/>
            </a:endParaRPr>
          </a:p>
          <a:p>
            <a:pPr algn="l"/>
            <a:endParaRPr lang="it-IT" b="0" i="0" dirty="0">
              <a:solidFill>
                <a:srgbClr val="212121"/>
              </a:solidFill>
              <a:effectLst/>
              <a:latin typeface="system-u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9C4A7-4565-407E-99DD-CC53854B780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561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4591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6572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26015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>
            <a:extLst>
              <a:ext uri="{FF2B5EF4-FFF2-40B4-BE49-F238E27FC236}">
                <a16:creationId xmlns:a16="http://schemas.microsoft.com/office/drawing/2014/main" id="{CD9D9CD1-E03F-7B84-CC31-3C08A850CF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egnaposto note 2">
            <a:extLst>
              <a:ext uri="{FF2B5EF4-FFF2-40B4-BE49-F238E27FC236}">
                <a16:creationId xmlns:a16="http://schemas.microsoft.com/office/drawing/2014/main" id="{888288F8-F750-218C-EACF-026733DE52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dirty="0"/>
          </a:p>
        </p:txBody>
      </p:sp>
      <p:sp>
        <p:nvSpPr>
          <p:cNvPr id="50180" name="Segnaposto numero diapositiva 3">
            <a:extLst>
              <a:ext uri="{FF2B5EF4-FFF2-40B4-BE49-F238E27FC236}">
                <a16:creationId xmlns:a16="http://schemas.microsoft.com/office/drawing/2014/main" id="{3336B938-6396-787F-B5F4-A7E60C7A6E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22E87F-D430-6B41-80F9-483606DFACDB}" type="slidenum">
              <a:rPr lang="it-IT" altLang="it-IT"/>
              <a:pPr>
                <a:spcBef>
                  <a:spcPct val="0"/>
                </a:spcBef>
              </a:pPr>
              <a:t>18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egnaposto immagine diapositiva 1">
            <a:extLst>
              <a:ext uri="{FF2B5EF4-FFF2-40B4-BE49-F238E27FC236}">
                <a16:creationId xmlns:a16="http://schemas.microsoft.com/office/drawing/2014/main" id="{E93A71F0-2A1D-F800-BD59-F06679526F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Segnaposto note 2">
            <a:extLst>
              <a:ext uri="{FF2B5EF4-FFF2-40B4-BE49-F238E27FC236}">
                <a16:creationId xmlns:a16="http://schemas.microsoft.com/office/drawing/2014/main" id="{E8DF0204-2146-3366-6E01-5273FFA9D9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/>
          </a:p>
        </p:txBody>
      </p:sp>
      <p:sp>
        <p:nvSpPr>
          <p:cNvPr id="58372" name="Segnaposto numero diapositiva 3">
            <a:extLst>
              <a:ext uri="{FF2B5EF4-FFF2-40B4-BE49-F238E27FC236}">
                <a16:creationId xmlns:a16="http://schemas.microsoft.com/office/drawing/2014/main" id="{45E05D62-D454-B695-0662-1F5455173C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9D70F9-9E82-4441-A144-E887699D2E9B}" type="slidenum">
              <a:rPr lang="it-IT" altLang="it-IT"/>
              <a:pPr>
                <a:spcBef>
                  <a:spcPct val="0"/>
                </a:spcBef>
              </a:pPr>
              <a:t>19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5535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immagine diapositiva 1">
            <a:extLst>
              <a:ext uri="{FF2B5EF4-FFF2-40B4-BE49-F238E27FC236}">
                <a16:creationId xmlns:a16="http://schemas.microsoft.com/office/drawing/2014/main" id="{E69D06C7-CF38-351D-47B7-7201587EE8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Segnaposto note 2">
            <a:extLst>
              <a:ext uri="{FF2B5EF4-FFF2-40B4-BE49-F238E27FC236}">
                <a16:creationId xmlns:a16="http://schemas.microsoft.com/office/drawing/2014/main" id="{D379B820-FC7F-BE38-B27F-584AE3F62E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/>
          </a:p>
        </p:txBody>
      </p:sp>
      <p:sp>
        <p:nvSpPr>
          <p:cNvPr id="62468" name="Segnaposto numero diapositiva 3">
            <a:extLst>
              <a:ext uri="{FF2B5EF4-FFF2-40B4-BE49-F238E27FC236}">
                <a16:creationId xmlns:a16="http://schemas.microsoft.com/office/drawing/2014/main" id="{4224360C-8DBB-8360-1AD3-A30FE9EA6D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D043E1-5DB8-FB4D-8BCF-B02216393C14}" type="slidenum">
              <a:rPr lang="it-IT" altLang="it-IT"/>
              <a:pPr>
                <a:spcBef>
                  <a:spcPct val="0"/>
                </a:spcBef>
              </a:pPr>
              <a:t>20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862841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86470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108415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35295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segni clinici del paziente obeso operato di bypass in preda a sanguinamento li </a:t>
            </a:r>
            <a:r>
              <a:rPr lang="it-IT" dirty="0" err="1"/>
              <a:t>comnosciamo</a:t>
            </a:r>
            <a:r>
              <a:rPr lang="it-IT" dirty="0"/>
              <a:t> tutti: vanno dalla melena o ematemesi se il sanguinamento è intraluminale, all’</a:t>
            </a:r>
            <a:r>
              <a:rPr lang="it-IT" dirty="0" err="1"/>
              <a:t>instabilita</a:t>
            </a:r>
            <a:r>
              <a:rPr lang="it-IT" dirty="0"/>
              <a:t> emodinamica, al calo dell’emoglobina all’emocromo, alla comparsa di sangue nel drenaggio qualora presente.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734361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892766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546802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673724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11983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086253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622053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124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673063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811351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348705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i="0" dirty="0">
              <a:solidFill>
                <a:srgbClr val="212121"/>
              </a:solidFill>
              <a:effectLst/>
              <a:latin typeface="system-u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466460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751370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88133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31671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9C4A7-4565-407E-99DD-CC53854B780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2466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9C4A7-4565-407E-99DD-CC53854B780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545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590966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2355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7750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7C6B2B-98CE-6CA5-1F2B-CEB1EFC2A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17FDA57-7D16-15C8-D72A-46241965E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57A574-7A6D-859A-9DFB-D99982286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9568A-6A41-F44E-93EA-B1D9D2A7CCAD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73E270-4FF6-9238-542C-97E45878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24D026-74FA-7F86-2A20-18FD65F89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1C0-875A-E947-9715-8F13B9F556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146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olo programma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800" cy="1650058"/>
          </a:xfrm>
          <a:prstGeom prst="rect">
            <a:avLst/>
          </a:prstGeom>
        </p:spPr>
        <p:txBody>
          <a:bodyPr anchor="t"/>
          <a:lstStyle/>
          <a:p>
            <a:r>
              <a:rPr lang="it-IT"/>
              <a:t>Fare clic per modificare lo stile del titolo</a:t>
            </a:r>
            <a:endParaRPr/>
          </a:p>
        </p:txBody>
      </p:sp>
      <p:sp>
        <p:nvSpPr>
          <p:cNvPr id="100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863600" y="2521629"/>
            <a:ext cx="10464800" cy="3086101"/>
          </a:xfrm>
          <a:prstGeom prst="rect">
            <a:avLst/>
          </a:prstGeom>
        </p:spPr>
        <p:txBody>
          <a:bodyPr/>
          <a:lstStyle>
            <a:lvl1pPr algn="l" defTabSz="6350">
              <a:lnSpc>
                <a:spcPct val="100000"/>
              </a:lnSpc>
              <a:spcBef>
                <a:spcPts val="1200"/>
              </a:spcBef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28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algn="l" defTabSz="6350">
              <a:lnSpc>
                <a:spcPct val="100000"/>
              </a:lnSpc>
              <a:spcBef>
                <a:spcPts val="1200"/>
              </a:spcBef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28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algn="l" defTabSz="6350">
              <a:lnSpc>
                <a:spcPct val="100000"/>
              </a:lnSpc>
              <a:spcBef>
                <a:spcPts val="1200"/>
              </a:spcBef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28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algn="l" defTabSz="6350">
              <a:lnSpc>
                <a:spcPct val="100000"/>
              </a:lnSpc>
              <a:spcBef>
                <a:spcPts val="1200"/>
              </a:spcBef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28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algn="l" defTabSz="6350">
              <a:lnSpc>
                <a:spcPct val="100000"/>
              </a:lnSpc>
              <a:spcBef>
                <a:spcPts val="1200"/>
              </a:spcBef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28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2" name="Numero diapositiva">
            <a:extLst>
              <a:ext uri="{FF2B5EF4-FFF2-40B4-BE49-F238E27FC236}">
                <a16:creationId xmlns:a16="http://schemas.microsoft.com/office/drawing/2014/main" id="{6064A640-C141-D644-9DF7-C376361C6069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6000750" y="6515100"/>
            <a:ext cx="193675" cy="2095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F690A1-83EE-4D4C-9694-F401C83A6A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732090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cor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6DAA2B4-CA09-F971-D909-FC4DD86F428A}"/>
              </a:ext>
            </a:extLst>
          </p:cNvPr>
          <p:cNvSpPr/>
          <p:nvPr userDrawn="1"/>
        </p:nvSpPr>
        <p:spPr>
          <a:xfrm>
            <a:off x="0" y="6450013"/>
            <a:ext cx="12192000" cy="407987"/>
          </a:xfrm>
          <a:prstGeom prst="rect">
            <a:avLst/>
          </a:prstGeom>
          <a:solidFill>
            <a:srgbClr val="43AD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75F7F34-2F50-5850-C819-F221DCF04464}"/>
              </a:ext>
            </a:extLst>
          </p:cNvPr>
          <p:cNvSpPr/>
          <p:nvPr userDrawn="1"/>
        </p:nvSpPr>
        <p:spPr>
          <a:xfrm>
            <a:off x="0" y="0"/>
            <a:ext cx="12192000" cy="641350"/>
          </a:xfrm>
          <a:prstGeom prst="rect">
            <a:avLst/>
          </a:prstGeom>
          <a:solidFill>
            <a:srgbClr val="43AD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6A870D65-59D1-FC43-ACCA-577FD1C5EA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1450" y="6488113"/>
            <a:ext cx="4697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1"/>
                </a:solidFill>
                <a:latin typeface="Futura-Book" panose="020B0602020204020303" pitchFamily="34" charset="-79"/>
              </a:rPr>
              <a:t>LA FISTOLA NELLA SLEEVE GASTRECTOMY</a:t>
            </a:r>
          </a:p>
        </p:txBody>
      </p:sp>
    </p:spTree>
    <p:extLst>
      <p:ext uri="{BB962C8B-B14F-4D97-AF65-F5344CB8AC3E}">
        <p14:creationId xmlns:p14="http://schemas.microsoft.com/office/powerpoint/2010/main" val="424481028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o diapositiva">
            <a:extLst>
              <a:ext uri="{FF2B5EF4-FFF2-40B4-BE49-F238E27FC236}">
                <a16:creationId xmlns:a16="http://schemas.microsoft.com/office/drawing/2014/main" id="{8ACC0DB7-A698-BAE3-B995-39B91EF77AF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6000750" y="6515100"/>
            <a:ext cx="193675" cy="2095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BDF6B8-B182-2547-BBD6-468D2B44798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361989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27/10/25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  <p:sldLayoutId id="2147483728" r:id="rId21"/>
    <p:sldLayoutId id="2147483729" r:id="rId22"/>
    <p:sldLayoutId id="2147483730" r:id="rId23"/>
    <p:sldLayoutId id="2147483731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4215" y="1684263"/>
            <a:ext cx="5581467" cy="2101191"/>
          </a:xfrm>
        </p:spPr>
        <p:txBody>
          <a:bodyPr>
            <a:normAutofit fontScale="90000"/>
          </a:bodyPr>
          <a:lstStyle/>
          <a:p>
            <a:pPr algn="just"/>
            <a:br>
              <a:rPr lang="it-IT" sz="4400" dirty="0">
                <a:solidFill>
                  <a:srgbClr val="304297"/>
                </a:solidFill>
              </a:rPr>
            </a:br>
            <a:r>
              <a:rPr lang="it-IT" sz="4400" dirty="0">
                <a:solidFill>
                  <a:srgbClr val="304297"/>
                </a:solidFill>
              </a:rPr>
              <a:t>Diagnosi e gestione delle complicanze precoci: Leak e sanguinamento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1624" y="4622218"/>
            <a:ext cx="6176649" cy="1279652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rgbClr val="E79130"/>
                </a:solidFill>
              </a:rPr>
              <a:t>Dott. Fabio guccione</a:t>
            </a:r>
          </a:p>
          <a:p>
            <a:r>
              <a:rPr lang="it-IT" b="1" dirty="0">
                <a:solidFill>
                  <a:srgbClr val="E79130"/>
                </a:solidFill>
              </a:rPr>
              <a:t>Centro eccellenza </a:t>
            </a:r>
            <a:r>
              <a:rPr lang="it-IT" b="1" dirty="0" err="1">
                <a:solidFill>
                  <a:srgbClr val="E79130"/>
                </a:solidFill>
              </a:rPr>
              <a:t>sicob</a:t>
            </a:r>
            <a:r>
              <a:rPr lang="it-IT" b="1" dirty="0">
                <a:solidFill>
                  <a:srgbClr val="E79130"/>
                </a:solidFill>
              </a:rPr>
              <a:t> </a:t>
            </a:r>
            <a:r>
              <a:rPr lang="it-IT" b="1" dirty="0" err="1">
                <a:solidFill>
                  <a:srgbClr val="E79130"/>
                </a:solidFill>
              </a:rPr>
              <a:t>messina</a:t>
            </a:r>
            <a:endParaRPr lang="it-IT" b="1" dirty="0">
              <a:solidFill>
                <a:srgbClr val="E79130"/>
              </a:solidFill>
            </a:endParaRPr>
          </a:p>
          <a:p>
            <a:r>
              <a:rPr lang="it-IT" b="1" dirty="0">
                <a:solidFill>
                  <a:srgbClr val="E79130"/>
                </a:solidFill>
              </a:rPr>
              <a:t>Policlinico «</a:t>
            </a:r>
            <a:r>
              <a:rPr lang="it-IT" b="1" dirty="0" err="1">
                <a:solidFill>
                  <a:srgbClr val="E79130"/>
                </a:solidFill>
              </a:rPr>
              <a:t>g.Martino</a:t>
            </a:r>
            <a:r>
              <a:rPr lang="it-IT" b="1" dirty="0">
                <a:solidFill>
                  <a:srgbClr val="E79130"/>
                </a:solidFill>
              </a:rPr>
              <a:t>» di Messina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68464E-38FC-73A3-0AC6-9AD3A65FD6F9}"/>
              </a:ext>
            </a:extLst>
          </p:cNvPr>
          <p:cNvSpPr txBox="1"/>
          <p:nvPr/>
        </p:nvSpPr>
        <p:spPr>
          <a:xfrm>
            <a:off x="6034217" y="817799"/>
            <a:ext cx="5351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sz="4000" b="1" spc="-50" dirty="0">
                <a:solidFill>
                  <a:srgbClr val="304297"/>
                </a:solidFill>
                <a:ea typeface="+mj-ea"/>
                <a:cs typeface="+mj-cs"/>
              </a:rPr>
              <a:t>Roux-en-Y </a:t>
            </a:r>
            <a:r>
              <a:rPr lang="it-IT" sz="4000" b="1" spc="-50" dirty="0" err="1">
                <a:solidFill>
                  <a:srgbClr val="304297"/>
                </a:solidFill>
                <a:ea typeface="+mj-ea"/>
                <a:cs typeface="+mj-cs"/>
              </a:rPr>
              <a:t>Gastric</a:t>
            </a:r>
            <a:r>
              <a:rPr lang="it-IT" sz="4000" b="1" spc="-50" dirty="0">
                <a:solidFill>
                  <a:srgbClr val="304297"/>
                </a:solidFill>
                <a:ea typeface="+mj-ea"/>
                <a:cs typeface="+mj-cs"/>
              </a:rPr>
              <a:t> Bypass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4">
            <a:extLst>
              <a:ext uri="{FF2B5EF4-FFF2-40B4-BE49-F238E27FC236}">
                <a16:creationId xmlns:a16="http://schemas.microsoft.com/office/drawing/2014/main" id="{66B28D1D-87D8-EEE0-EBD7-F51BDD209985}"/>
              </a:ext>
            </a:extLst>
          </p:cNvPr>
          <p:cNvSpPr txBox="1">
            <a:spLocks/>
          </p:cNvSpPr>
          <p:nvPr/>
        </p:nvSpPr>
        <p:spPr bwMode="auto">
          <a:xfrm>
            <a:off x="171450" y="115888"/>
            <a:ext cx="105156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2800">
                <a:solidFill>
                  <a:schemeClr val="bg1"/>
                </a:solidFill>
                <a:latin typeface="Futura-Book" panose="020B0602020204020303" pitchFamily="34" charset="-79"/>
              </a:rPr>
              <a:t>CAUSE DELLA FISTOLA</a:t>
            </a:r>
          </a:p>
        </p:txBody>
      </p:sp>
      <p:sp>
        <p:nvSpPr>
          <p:cNvPr id="27651" name="CasellaDiTesto 1">
            <a:extLst>
              <a:ext uri="{FF2B5EF4-FFF2-40B4-BE49-F238E27FC236}">
                <a16:creationId xmlns:a16="http://schemas.microsoft.com/office/drawing/2014/main" id="{C3325EBA-3D9E-5727-2335-2405EB922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3" y="88722"/>
            <a:ext cx="5189537" cy="23082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285750" indent="-28575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1800" u="sng" dirty="0">
                <a:solidFill>
                  <a:srgbClr val="000000"/>
                </a:solidFill>
              </a:rPr>
              <a:t>Fattori di natura ischemica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rgbClr val="000000"/>
                </a:solidFill>
              </a:rPr>
              <a:t>75-85% dei leak avvengono sul terzo prossimale della linea di sutura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rgbClr val="000000"/>
                </a:solidFill>
              </a:rPr>
              <a:t>Giunzione esofagogastrica (angolo di His): area di ridotta vascolarità e stomaco più sottile, maggiore incidenza del leak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rgbClr val="000000"/>
                </a:solidFill>
              </a:rPr>
              <a:t>Ischemia tissutale (legatura vasi brevi)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it-IT" altLang="it-IT" sz="1800" dirty="0">
              <a:solidFill>
                <a:srgbClr val="000000"/>
              </a:solidFill>
            </a:endParaRPr>
          </a:p>
        </p:txBody>
      </p:sp>
      <p:sp>
        <p:nvSpPr>
          <p:cNvPr id="27652" name="CasellaDiTesto 2">
            <a:extLst>
              <a:ext uri="{FF2B5EF4-FFF2-40B4-BE49-F238E27FC236}">
                <a16:creationId xmlns:a16="http://schemas.microsoft.com/office/drawing/2014/main" id="{486C85F5-700E-6794-9F88-22606A092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2" y="2474905"/>
            <a:ext cx="5189537" cy="175432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285750" indent="-28575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1800" u="sng" dirty="0">
                <a:solidFill>
                  <a:srgbClr val="000000"/>
                </a:solidFill>
              </a:rPr>
              <a:t>Fattori di natura meccanica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rgbClr val="000000"/>
                </a:solidFill>
              </a:rPr>
              <a:t>Danno termico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rgbClr val="000000"/>
                </a:solidFill>
              </a:rPr>
              <a:t>Disallineamento dei colpi di macchina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rgbClr val="000000"/>
                </a:solidFill>
              </a:rPr>
              <a:t>Elevata pressione del terzo prossimale della sleeve in presenza di stenosi della sleeve distale</a:t>
            </a:r>
          </a:p>
        </p:txBody>
      </p:sp>
      <p:sp>
        <p:nvSpPr>
          <p:cNvPr id="27653" name="CasellaDiTesto 4">
            <a:extLst>
              <a:ext uri="{FF2B5EF4-FFF2-40B4-BE49-F238E27FC236}">
                <a16:creationId xmlns:a16="http://schemas.microsoft.com/office/drawing/2014/main" id="{52F0A1BA-E460-B146-00C2-6D1E423C0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20" y="1202969"/>
            <a:ext cx="518953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2800" b="1" u="sng" dirty="0">
                <a:solidFill>
                  <a:srgbClr val="000000"/>
                </a:solidFill>
              </a:rPr>
              <a:t>COMPLICANZA DI NATURA COMPLESSA E MULTIFATTORIALE</a:t>
            </a:r>
            <a:endParaRPr lang="it-IT" altLang="it-IT" sz="2800" b="1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it-IT" altLang="it-IT" sz="1800" dirty="0">
              <a:solidFill>
                <a:srgbClr val="000000"/>
              </a:solidFill>
            </a:endParaRPr>
          </a:p>
        </p:txBody>
      </p:sp>
      <p:sp>
        <p:nvSpPr>
          <p:cNvPr id="27654" name="CasellaDiTesto 7">
            <a:extLst>
              <a:ext uri="{FF2B5EF4-FFF2-40B4-BE49-F238E27FC236}">
                <a16:creationId xmlns:a16="http://schemas.microsoft.com/office/drawing/2014/main" id="{89658FAE-63D9-7AF2-1A43-915981F9F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3" y="4337511"/>
            <a:ext cx="5189537" cy="175418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1800" u="sng" dirty="0">
                <a:solidFill>
                  <a:srgbClr val="000000"/>
                </a:solidFill>
              </a:rPr>
              <a:t>Fattori di rischio legati al paziente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rgbClr val="000000"/>
                </a:solidFill>
              </a:rPr>
              <a:t>BMI &gt; 50 kg/m2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rgbClr val="000000"/>
                </a:solidFill>
              </a:rPr>
              <a:t>Sesso maschile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rgbClr val="000000"/>
                </a:solidFill>
              </a:rPr>
              <a:t>SG come procedura di revisione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rgbClr val="000000"/>
                </a:solidFill>
              </a:rPr>
              <a:t>OSAS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rgbClr val="000000"/>
                </a:solidFill>
              </a:rPr>
              <a:t>Diabete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DAE998-BDB2-22B8-0778-B88F41D7D59B}"/>
              </a:ext>
            </a:extLst>
          </p:cNvPr>
          <p:cNvSpPr txBox="1"/>
          <p:nvPr/>
        </p:nvSpPr>
        <p:spPr>
          <a:xfrm>
            <a:off x="356780" y="2881313"/>
            <a:ext cx="57392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1200" dirty="0"/>
              <a:t>Kim, </a:t>
            </a:r>
            <a:r>
              <a:rPr lang="it-IT" altLang="it-IT" sz="1200" dirty="0" err="1"/>
              <a:t>J</a:t>
            </a:r>
            <a:r>
              <a:rPr lang="it-IT" altLang="it-IT" sz="1200" dirty="0"/>
              <a:t>.; </a:t>
            </a:r>
            <a:r>
              <a:rPr lang="it-IT" altLang="it-IT" sz="1200" dirty="0" err="1"/>
              <a:t>Azagury</a:t>
            </a:r>
            <a:r>
              <a:rPr lang="it-IT" altLang="it-IT" sz="1200" dirty="0"/>
              <a:t>, D.; Eisenberg, D.; </a:t>
            </a:r>
            <a:r>
              <a:rPr lang="it-IT" altLang="it-IT" sz="1200" dirty="0" err="1"/>
              <a:t>DeMaria</a:t>
            </a:r>
            <a:r>
              <a:rPr lang="it-IT" altLang="it-IT" sz="1200" dirty="0"/>
              <a:t>, E.; Campos, G.M.; American Society for </a:t>
            </a:r>
            <a:r>
              <a:rPr lang="it-IT" altLang="it-IT" sz="1200" dirty="0" err="1"/>
              <a:t>Metabolic</a:t>
            </a:r>
            <a:r>
              <a:rPr lang="it-IT" altLang="it-IT" sz="1200" dirty="0"/>
              <a:t> and </a:t>
            </a:r>
            <a:r>
              <a:rPr lang="it-IT" altLang="it-IT" sz="1200" dirty="0" err="1"/>
              <a:t>Bariatric</a:t>
            </a:r>
            <a:r>
              <a:rPr lang="it-IT" altLang="it-IT" sz="1200" dirty="0"/>
              <a:t> Surgery Clinical Issues Committee. ASMBS position </a:t>
            </a:r>
            <a:r>
              <a:rPr lang="it-IT" altLang="it-IT" sz="1200" dirty="0" err="1"/>
              <a:t>statement</a:t>
            </a:r>
            <a:r>
              <a:rPr lang="it-IT" altLang="it-IT" sz="1200" dirty="0"/>
              <a:t> on </a:t>
            </a:r>
            <a:r>
              <a:rPr lang="it-IT" altLang="it-IT" sz="1200" dirty="0" err="1"/>
              <a:t>prevention</a:t>
            </a:r>
            <a:r>
              <a:rPr lang="it-IT" altLang="it-IT" sz="1200" dirty="0"/>
              <a:t>, </a:t>
            </a:r>
            <a:r>
              <a:rPr lang="it-IT" altLang="it-IT" sz="1200" dirty="0" err="1"/>
              <a:t>detection</a:t>
            </a:r>
            <a:r>
              <a:rPr lang="it-IT" altLang="it-IT" sz="1200" dirty="0"/>
              <a:t>, and treatment of </a:t>
            </a:r>
            <a:r>
              <a:rPr lang="it-IT" altLang="it-IT" sz="1200" dirty="0" err="1"/>
              <a:t>gastrointestinal</a:t>
            </a:r>
            <a:r>
              <a:rPr lang="it-IT" altLang="it-IT" sz="1200" dirty="0"/>
              <a:t> leak after </a:t>
            </a:r>
            <a:r>
              <a:rPr lang="it-IT" altLang="it-IT" sz="1200" dirty="0" err="1"/>
              <a:t>gastric</a:t>
            </a:r>
            <a:r>
              <a:rPr lang="it-IT" altLang="it-IT" sz="1200" dirty="0"/>
              <a:t> bypass and sleeve </a:t>
            </a:r>
            <a:r>
              <a:rPr lang="it-IT" altLang="it-IT" sz="1200" dirty="0" err="1"/>
              <a:t>gastrectomy</a:t>
            </a:r>
            <a:r>
              <a:rPr lang="it-IT" altLang="it-IT" sz="1200" dirty="0"/>
              <a:t>, </a:t>
            </a:r>
            <a:r>
              <a:rPr lang="it-IT" altLang="it-IT" sz="1200" dirty="0" err="1"/>
              <a:t>including</a:t>
            </a:r>
            <a:r>
              <a:rPr lang="it-IT" altLang="it-IT" sz="1200" dirty="0"/>
              <a:t> the </a:t>
            </a:r>
            <a:r>
              <a:rPr lang="it-IT" altLang="it-IT" sz="1200" dirty="0" err="1"/>
              <a:t>roles</a:t>
            </a:r>
            <a:r>
              <a:rPr lang="it-IT" altLang="it-IT" sz="1200" dirty="0"/>
              <a:t> of imaging, </a:t>
            </a:r>
            <a:r>
              <a:rPr lang="it-IT" altLang="it-IT" sz="1200" dirty="0" err="1"/>
              <a:t>surgical</a:t>
            </a:r>
            <a:r>
              <a:rPr lang="it-IT" altLang="it-IT" sz="1200" dirty="0"/>
              <a:t> </a:t>
            </a:r>
            <a:r>
              <a:rPr lang="it-IT" altLang="it-IT" sz="1200" dirty="0" err="1"/>
              <a:t>exploration</a:t>
            </a:r>
            <a:r>
              <a:rPr lang="it-IT" altLang="it-IT" sz="1200" dirty="0"/>
              <a:t>, and </a:t>
            </a:r>
            <a:r>
              <a:rPr lang="it-IT" altLang="it-IT" sz="1200" dirty="0" err="1"/>
              <a:t>nonoperative</a:t>
            </a:r>
            <a:r>
              <a:rPr lang="it-IT" altLang="it-IT" sz="1200" dirty="0"/>
              <a:t> management. </a:t>
            </a:r>
            <a:r>
              <a:rPr lang="it-IT" altLang="it-IT" sz="1200" dirty="0" err="1"/>
              <a:t>Surg</a:t>
            </a:r>
            <a:r>
              <a:rPr lang="it-IT" altLang="it-IT" sz="1200" dirty="0"/>
              <a:t>. </a:t>
            </a:r>
            <a:r>
              <a:rPr lang="it-IT" altLang="it-IT" sz="1200" dirty="0" err="1"/>
              <a:t>Obes</a:t>
            </a:r>
            <a:r>
              <a:rPr lang="it-IT" altLang="it-IT" sz="1200" dirty="0"/>
              <a:t>. </a:t>
            </a:r>
            <a:r>
              <a:rPr lang="it-IT" altLang="it-IT" sz="1200" dirty="0" err="1"/>
              <a:t>Relat</a:t>
            </a:r>
            <a:r>
              <a:rPr lang="it-IT" altLang="it-IT" sz="1200" dirty="0"/>
              <a:t>. </a:t>
            </a:r>
            <a:r>
              <a:rPr lang="it-IT" altLang="it-IT" sz="1200" dirty="0" err="1"/>
              <a:t>Dis</a:t>
            </a:r>
            <a:r>
              <a:rPr lang="it-IT" altLang="it-IT" sz="1200" dirty="0"/>
              <a:t>. 2015, 11, 739–748.</a:t>
            </a: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BCDDDF-31F5-998F-25DB-25075F10957B}"/>
              </a:ext>
            </a:extLst>
          </p:cNvPr>
          <p:cNvSpPr txBox="1"/>
          <p:nvPr/>
        </p:nvSpPr>
        <p:spPr>
          <a:xfrm>
            <a:off x="356779" y="4173975"/>
            <a:ext cx="57392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1200" dirty="0"/>
              <a:t>Jain, N.; </a:t>
            </a:r>
            <a:r>
              <a:rPr lang="it-IT" altLang="it-IT" sz="1200" dirty="0" err="1"/>
              <a:t>Bhojwani</a:t>
            </a:r>
            <a:r>
              <a:rPr lang="it-IT" altLang="it-IT" sz="1200" dirty="0"/>
              <a:t>, </a:t>
            </a:r>
            <a:r>
              <a:rPr lang="it-IT" altLang="it-IT" sz="1200" dirty="0" err="1"/>
              <a:t>R</a:t>
            </a:r>
            <a:r>
              <a:rPr lang="it-IT" altLang="it-IT" sz="1200" dirty="0"/>
              <a:t>.; </a:t>
            </a:r>
            <a:r>
              <a:rPr lang="it-IT" altLang="it-IT" sz="1200" dirty="0" err="1"/>
              <a:t>Mahawar</a:t>
            </a:r>
            <a:r>
              <a:rPr lang="it-IT" altLang="it-IT" sz="1200" dirty="0"/>
              <a:t>, K. Leaks after sleeve </a:t>
            </a:r>
            <a:r>
              <a:rPr lang="it-IT" altLang="it-IT" sz="1200" dirty="0" err="1"/>
              <a:t>gastrectomy</a:t>
            </a:r>
            <a:r>
              <a:rPr lang="it-IT" altLang="it-IT" sz="1200" dirty="0"/>
              <a:t>—A narrative review. </a:t>
            </a:r>
            <a:r>
              <a:rPr lang="it-IT" altLang="it-IT" sz="1200" dirty="0" err="1"/>
              <a:t>J</a:t>
            </a:r>
            <a:r>
              <a:rPr lang="it-IT" altLang="it-IT" sz="1200" dirty="0"/>
              <a:t>. </a:t>
            </a:r>
            <a:r>
              <a:rPr lang="it-IT" altLang="it-IT" sz="1200" dirty="0" err="1"/>
              <a:t>Bariatr</a:t>
            </a:r>
            <a:r>
              <a:rPr lang="it-IT" altLang="it-IT" sz="1200" dirty="0"/>
              <a:t>. </a:t>
            </a:r>
            <a:r>
              <a:rPr lang="it-IT" altLang="it-IT" sz="1200" dirty="0" err="1"/>
              <a:t>Surg</a:t>
            </a:r>
            <a:r>
              <a:rPr lang="it-IT" altLang="it-IT" sz="1200" dirty="0"/>
              <a:t>. 2022, 1,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554776-BD42-D736-6121-55810CFF99BA}"/>
              </a:ext>
            </a:extLst>
          </p:cNvPr>
          <p:cNvSpPr txBox="1"/>
          <p:nvPr/>
        </p:nvSpPr>
        <p:spPr>
          <a:xfrm>
            <a:off x="356778" y="4912639"/>
            <a:ext cx="6003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1200" dirty="0" err="1"/>
              <a:t>Oshiro</a:t>
            </a:r>
            <a:r>
              <a:rPr lang="it-IT" altLang="it-IT" sz="1200" dirty="0"/>
              <a:t>, T.; </a:t>
            </a:r>
            <a:r>
              <a:rPr lang="it-IT" altLang="it-IT" sz="1200" dirty="0" err="1"/>
              <a:t>Wakamatsu</a:t>
            </a:r>
            <a:r>
              <a:rPr lang="it-IT" altLang="it-IT" sz="1200" dirty="0"/>
              <a:t>, K.; </a:t>
            </a:r>
            <a:r>
              <a:rPr lang="it-IT" altLang="it-IT" sz="1200" dirty="0" err="1"/>
              <a:t>Nabekura</a:t>
            </a:r>
            <a:r>
              <a:rPr lang="it-IT" altLang="it-IT" sz="1200" dirty="0"/>
              <a:t>, T.; Moriyama, Y.; </a:t>
            </a:r>
            <a:r>
              <a:rPr lang="it-IT" altLang="it-IT" sz="1200" dirty="0" err="1"/>
              <a:t>Kitahara</a:t>
            </a:r>
            <a:r>
              <a:rPr lang="it-IT" altLang="it-IT" sz="1200" dirty="0"/>
              <a:t>, N.; </a:t>
            </a:r>
            <a:r>
              <a:rPr lang="it-IT" altLang="it-IT" sz="1200" dirty="0" err="1"/>
              <a:t>Kadoya</a:t>
            </a:r>
            <a:r>
              <a:rPr lang="it-IT" altLang="it-IT" sz="1200" dirty="0"/>
              <a:t>, K.; Sato, A.; </a:t>
            </a:r>
            <a:r>
              <a:rPr lang="it-IT" altLang="it-IT" sz="1200" dirty="0" err="1"/>
              <a:t>Kitahara</a:t>
            </a:r>
            <a:r>
              <a:rPr lang="it-IT" altLang="it-IT" sz="1200" dirty="0"/>
              <a:t>, T.; </a:t>
            </a:r>
            <a:r>
              <a:rPr lang="it-IT" altLang="it-IT" sz="1200" dirty="0" err="1"/>
              <a:t>Urita</a:t>
            </a:r>
            <a:r>
              <a:rPr lang="it-IT" altLang="it-IT" sz="1200" dirty="0"/>
              <a:t>, T.; Sato, Y.; et al. Treatments for </a:t>
            </a:r>
            <a:r>
              <a:rPr lang="it-IT" altLang="it-IT" sz="1200" dirty="0" err="1"/>
              <a:t>Staple</a:t>
            </a:r>
            <a:r>
              <a:rPr lang="it-IT" altLang="it-IT" sz="1200" dirty="0"/>
              <a:t> Line Leakage after </a:t>
            </a:r>
            <a:r>
              <a:rPr lang="it-IT" altLang="it-IT" sz="1200" dirty="0" err="1"/>
              <a:t>Laparoscopic</a:t>
            </a:r>
            <a:r>
              <a:rPr lang="it-IT" altLang="it-IT" sz="1200" dirty="0"/>
              <a:t> Sleeve </a:t>
            </a:r>
            <a:r>
              <a:rPr lang="it-IT" altLang="it-IT" sz="1200" dirty="0" err="1"/>
              <a:t>Gastrectomy</a:t>
            </a:r>
            <a:r>
              <a:rPr lang="it-IT" altLang="it-IT" sz="1200" dirty="0"/>
              <a:t>. </a:t>
            </a:r>
            <a:r>
              <a:rPr lang="it-IT" altLang="it-IT" sz="1200" dirty="0" err="1"/>
              <a:t>J</a:t>
            </a:r>
            <a:r>
              <a:rPr lang="it-IT" altLang="it-IT" sz="1200" dirty="0"/>
              <a:t>. </a:t>
            </a:r>
            <a:r>
              <a:rPr lang="it-IT" altLang="it-IT" sz="1200" dirty="0" err="1"/>
              <a:t>Clin</a:t>
            </a:r>
            <a:r>
              <a:rPr lang="it-IT" altLang="it-IT" sz="1200" dirty="0"/>
              <a:t>. </a:t>
            </a:r>
            <a:r>
              <a:rPr lang="it-IT" altLang="it-IT" sz="1200" dirty="0" err="1"/>
              <a:t>Med</a:t>
            </a:r>
            <a:r>
              <a:rPr lang="it-IT" altLang="it-IT" sz="1200" dirty="0"/>
              <a:t>. 2023, 12, 3495. https:// </a:t>
            </a:r>
            <a:r>
              <a:rPr lang="it-IT" altLang="it-IT" sz="1200" dirty="0" err="1"/>
              <a:t>doi.org</a:t>
            </a:r>
            <a:r>
              <a:rPr lang="it-IT" altLang="it-IT" sz="1200" dirty="0"/>
              <a:t>/10.3390/jcm12103495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0AAFC0-376B-B711-DB60-A1A1B20CFC58}"/>
              </a:ext>
            </a:extLst>
          </p:cNvPr>
          <p:cNvSpPr txBox="1"/>
          <p:nvPr/>
        </p:nvSpPr>
        <p:spPr>
          <a:xfrm>
            <a:off x="465701" y="0"/>
            <a:ext cx="6591300" cy="560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endParaRPr lang="it-IT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it-IT" dirty="0">
                <a:latin typeface="Arial" charset="0"/>
                <a:cs typeface="Arial" charset="0"/>
              </a:rPr>
              <a:t>Dopo aver definito le possibili cause, gli autori hanno suggerito una serie di misure preventive per ridurre il tasso di leak prevenendo </a:t>
            </a:r>
            <a:r>
              <a:rPr lang="it-IT" b="1" dirty="0">
                <a:latin typeface="Arial" charset="0"/>
                <a:cs typeface="Arial" charset="0"/>
              </a:rPr>
              <a:t>danni tissutali </a:t>
            </a:r>
            <a:r>
              <a:rPr lang="it-IT" dirty="0">
                <a:latin typeface="Arial" charset="0"/>
                <a:cs typeface="Arial" charset="0"/>
              </a:rPr>
              <a:t>e </a:t>
            </a:r>
            <a:r>
              <a:rPr lang="it-IT" b="1" dirty="0">
                <a:latin typeface="Arial" charset="0"/>
                <a:cs typeface="Arial" charset="0"/>
              </a:rPr>
              <a:t>aumento della pressione intraluminale:</a:t>
            </a:r>
          </a:p>
          <a:p>
            <a:pPr eaLnBrk="1" hangingPunct="1">
              <a:defRPr/>
            </a:pPr>
            <a:r>
              <a:rPr lang="it-IT" dirty="0">
                <a:latin typeface="Arial" charset="0"/>
                <a:cs typeface="Arial" charset="0"/>
              </a:rPr>
              <a:t>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Arial" charset="0"/>
                <a:cs typeface="Arial" charset="0"/>
              </a:rPr>
              <a:t>una </a:t>
            </a:r>
            <a:r>
              <a:rPr lang="it-IT" b="1" dirty="0">
                <a:latin typeface="Arial" charset="0"/>
                <a:cs typeface="Arial" charset="0"/>
              </a:rPr>
              <a:t>manipolazione delicata </a:t>
            </a:r>
            <a:r>
              <a:rPr lang="it-IT" dirty="0">
                <a:latin typeface="Arial" charset="0"/>
                <a:cs typeface="Arial" charset="0"/>
              </a:rPr>
              <a:t>dei tessuti quando si utilizzano i dispositivi termico/elettrici o a ultrasuoni e radiofrequenza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dirty="0">
              <a:latin typeface="Arial" charset="0"/>
              <a:cs typeface="Arial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b="1" dirty="0">
                <a:latin typeface="Arial" charset="0"/>
                <a:cs typeface="Arial" charset="0"/>
              </a:rPr>
              <a:t>corretto utilizzo </a:t>
            </a:r>
            <a:r>
              <a:rPr lang="it-IT" dirty="0">
                <a:latin typeface="Arial" charset="0"/>
                <a:cs typeface="Arial" charset="0"/>
              </a:rPr>
              <a:t>delle </a:t>
            </a:r>
            <a:r>
              <a:rPr lang="it-IT" dirty="0" err="1">
                <a:latin typeface="Arial" charset="0"/>
                <a:cs typeface="Arial" charset="0"/>
              </a:rPr>
              <a:t>suturatrici</a:t>
            </a:r>
            <a:r>
              <a:rPr lang="it-IT" dirty="0">
                <a:latin typeface="Arial" charset="0"/>
                <a:cs typeface="Arial" charset="0"/>
              </a:rPr>
              <a:t> (compressione tissutale, scelta delle corrette cariche..)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dirty="0">
              <a:latin typeface="Arial" charset="0"/>
              <a:cs typeface="Arial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b="1" dirty="0">
                <a:latin typeface="Arial" charset="0"/>
                <a:cs typeface="Arial" charset="0"/>
              </a:rPr>
              <a:t>conoscenza e rispetto della tecnica 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rial" charset="0"/>
                <a:cs typeface="Arial" charset="0"/>
              </a:rPr>
              <a:t>distanza dal piloro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rial" charset="0"/>
                <a:cs typeface="Arial" charset="0"/>
              </a:rPr>
              <a:t>scelta del bugie corretto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rial" charset="0"/>
                <a:cs typeface="Arial" charset="0"/>
              </a:rPr>
              <a:t>distanza dal cardias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rial" charset="0"/>
                <a:cs typeface="Arial" charset="0"/>
              </a:rPr>
              <a:t>assenza di trazioni sulla rima di sutura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rial" charset="0"/>
                <a:cs typeface="Arial" charset="0"/>
              </a:rPr>
              <a:t>mobilizzazione completa dello stomaco posteriormente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endParaRPr lang="it-IT" dirty="0">
              <a:latin typeface="Arial" charset="0"/>
              <a:cs typeface="Arial" charset="0"/>
            </a:endParaRP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endParaRPr lang="it-IT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it-IT" dirty="0">
              <a:latin typeface="Arial" charset="0"/>
              <a:cs typeface="Arial" charset="0"/>
            </a:endParaRPr>
          </a:p>
        </p:txBody>
      </p:sp>
      <p:pic>
        <p:nvPicPr>
          <p:cNvPr id="35843" name="Immagine 5">
            <a:extLst>
              <a:ext uri="{FF2B5EF4-FFF2-40B4-BE49-F238E27FC236}">
                <a16:creationId xmlns:a16="http://schemas.microsoft.com/office/drawing/2014/main" id="{21AD5E15-7AD5-C159-B921-A823BB9EF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242" y="61789"/>
            <a:ext cx="5328169" cy="119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 descr="Immagine che contiene Ricambio auto, tubo, connettore, luce&#10;&#10;Descrizione generata automaticamente">
            <a:extLst>
              <a:ext uri="{FF2B5EF4-FFF2-40B4-BE49-F238E27FC236}">
                <a16:creationId xmlns:a16="http://schemas.microsoft.com/office/drawing/2014/main" id="{BFCCA944-1BC3-64C8-5DBC-9B9F4A792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111" y="1399795"/>
            <a:ext cx="2803602" cy="2394428"/>
          </a:xfrm>
          <a:prstGeom prst="rect">
            <a:avLst/>
          </a:prstGeom>
        </p:spPr>
      </p:pic>
      <p:pic>
        <p:nvPicPr>
          <p:cNvPr id="2" name="Immagine 4">
            <a:extLst>
              <a:ext uri="{FF2B5EF4-FFF2-40B4-BE49-F238E27FC236}">
                <a16:creationId xmlns:a16="http://schemas.microsoft.com/office/drawing/2014/main" id="{D99EFE56-D832-CF2C-4593-8E82849F8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57" y="5124938"/>
            <a:ext cx="4268788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7C3589A-3312-A97E-D9EB-5E0867F26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30440">
            <a:off x="6890545" y="4207513"/>
            <a:ext cx="4800013" cy="1471612"/>
          </a:xfrm>
          <a:prstGeom prst="rect">
            <a:avLst/>
          </a:prstGeom>
          <a:effectLst>
            <a:softEdge rad="1651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1FA7BB-5B67-1ABB-645A-A6F9586F77F3}"/>
              </a:ext>
            </a:extLst>
          </p:cNvPr>
          <p:cNvSpPr txBox="1"/>
          <p:nvPr/>
        </p:nvSpPr>
        <p:spPr>
          <a:xfrm>
            <a:off x="311284" y="585931"/>
            <a:ext cx="5389562" cy="2584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Arial" charset="0"/>
                <a:cs typeface="Arial" charset="0"/>
              </a:rPr>
              <a:t>il rinforzo con sutura della linea di sezione meccanica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Arial" charset="0"/>
                <a:cs typeface="Arial" charset="0"/>
              </a:rPr>
              <a:t>l’utilizzo di clips metalliche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Arial" charset="0"/>
                <a:cs typeface="Arial" charset="0"/>
              </a:rPr>
              <a:t>l’utilizzo di materiali di rinforzo della sutura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Arial" charset="0"/>
                <a:cs typeface="Arial" charset="0"/>
              </a:rPr>
              <a:t>l’utilizzo delle colle di fibrina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i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it-IT" i="1" dirty="0">
                <a:latin typeface="Arial" charset="0"/>
                <a:cs typeface="Arial" charset="0"/>
              </a:rPr>
              <a:t>Sono procedure che non hanno dato, nelle diverse serie risultati sovrapponibili ad indicare una minor incidenza di leak mentre hanno contribuito a ridurre l’incidenza di sanguinamento.</a:t>
            </a:r>
          </a:p>
        </p:txBody>
      </p:sp>
      <p:pic>
        <p:nvPicPr>
          <p:cNvPr id="10242" name="Picture 2" descr="Gastric Sleeve Tijuana, Mexico - Best Surgeon Dr. Louisiana Valenzuela">
            <a:extLst>
              <a:ext uri="{FF2B5EF4-FFF2-40B4-BE49-F238E27FC236}">
                <a16:creationId xmlns:a16="http://schemas.microsoft.com/office/drawing/2014/main" id="{E6396732-B81F-5D15-0CB4-948A52A6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673" y="3429000"/>
            <a:ext cx="3362325" cy="2012764"/>
          </a:xfrm>
          <a:prstGeom prst="rect">
            <a:avLst/>
          </a:prstGeom>
          <a:noFill/>
          <a:effectLst>
            <a:softEdge rad="215900"/>
          </a:effectLst>
        </p:spPr>
      </p:pic>
      <p:pic>
        <p:nvPicPr>
          <p:cNvPr id="10246" name="Picture 6" descr="JaypeeDigital | eBook Reader">
            <a:extLst>
              <a:ext uri="{FF2B5EF4-FFF2-40B4-BE49-F238E27FC236}">
                <a16:creationId xmlns:a16="http://schemas.microsoft.com/office/drawing/2014/main" id="{F0A3F246-409B-0B9A-33C7-317174736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7998" y="3909302"/>
            <a:ext cx="3524579" cy="2308324"/>
          </a:xfrm>
          <a:prstGeom prst="rect">
            <a:avLst/>
          </a:prstGeom>
          <a:noFill/>
          <a:effectLst>
            <a:softEdge rad="431800"/>
          </a:effectLst>
        </p:spPr>
      </p:pic>
      <p:pic>
        <p:nvPicPr>
          <p:cNvPr id="10248" name="Picture 8" descr="Colle Ifabond® pour sleeve gastrectomie Ifabond® glue for sleeve gastrectomy  - YouTube">
            <a:extLst>
              <a:ext uri="{FF2B5EF4-FFF2-40B4-BE49-F238E27FC236}">
                <a16:creationId xmlns:a16="http://schemas.microsoft.com/office/drawing/2014/main" id="{B6A584E8-7742-45AC-E953-F155FDC26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8266" y="3723759"/>
            <a:ext cx="4067175" cy="2679410"/>
          </a:xfrm>
          <a:prstGeom prst="rect">
            <a:avLst/>
          </a:prstGeom>
          <a:noFill/>
          <a:effectLst>
            <a:softEdge rad="546100"/>
          </a:effectLst>
        </p:spPr>
      </p:pic>
      <p:pic>
        <p:nvPicPr>
          <p:cNvPr id="2" name="Immagine 1" descr="Immagine che contiene fumetto, narrativa, illustrazione, Cartoni animati&#10;&#10;Descrizione generata automaticamente">
            <a:extLst>
              <a:ext uri="{FF2B5EF4-FFF2-40B4-BE49-F238E27FC236}">
                <a16:creationId xmlns:a16="http://schemas.microsoft.com/office/drawing/2014/main" id="{F377B2E2-9925-A80B-E883-2F4C909F2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2"/>
          <a:stretch/>
        </p:blipFill>
        <p:spPr>
          <a:xfrm>
            <a:off x="6977575" y="505584"/>
            <a:ext cx="4166174" cy="38955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46D804B3-A60B-81F1-57E1-75498F14B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7" y="168442"/>
            <a:ext cx="11550316" cy="5775158"/>
          </a:xfrm>
          <a:prstGeom prst="rect">
            <a:avLst/>
          </a:prstGeom>
        </p:spPr>
      </p:pic>
      <p:sp>
        <p:nvSpPr>
          <p:cNvPr id="2" name="Cornice 1">
            <a:extLst>
              <a:ext uri="{FF2B5EF4-FFF2-40B4-BE49-F238E27FC236}">
                <a16:creationId xmlns:a16="http://schemas.microsoft.com/office/drawing/2014/main" id="{9203387C-9A24-0FB7-A666-AAFA380DB72E}"/>
              </a:ext>
            </a:extLst>
          </p:cNvPr>
          <p:cNvSpPr/>
          <p:nvPr/>
        </p:nvSpPr>
        <p:spPr>
          <a:xfrm>
            <a:off x="993913" y="4480560"/>
            <a:ext cx="10495722" cy="1082039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82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diagramma, linea, Carattere&#10;&#10;Descrizione generata automaticamente">
            <a:extLst>
              <a:ext uri="{FF2B5EF4-FFF2-40B4-BE49-F238E27FC236}">
                <a16:creationId xmlns:a16="http://schemas.microsoft.com/office/drawing/2014/main" id="{BD88F03D-984E-7304-1A8C-0D232E64117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41622" y="0"/>
            <a:ext cx="11476037" cy="5958348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CDC8E9C-5AD7-3529-57E5-21E9BF24325A}"/>
              </a:ext>
            </a:extLst>
          </p:cNvPr>
          <p:cNvSpPr txBox="1"/>
          <p:nvPr/>
        </p:nvSpPr>
        <p:spPr>
          <a:xfrm>
            <a:off x="2536323" y="3541206"/>
            <a:ext cx="144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6030 pazienti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ACD246-7F20-5E09-0B07-AC7D63683C3A}"/>
              </a:ext>
            </a:extLst>
          </p:cNvPr>
          <p:cNvSpPr txBox="1"/>
          <p:nvPr/>
        </p:nvSpPr>
        <p:spPr>
          <a:xfrm>
            <a:off x="4851422" y="3910538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1,1%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00F2654-0699-6631-8FB4-DC1EA5345CBF}"/>
              </a:ext>
            </a:extLst>
          </p:cNvPr>
          <p:cNvSpPr txBox="1"/>
          <p:nvPr/>
        </p:nvSpPr>
        <p:spPr>
          <a:xfrm>
            <a:off x="6270603" y="505112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70%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57FF92-D37E-E85D-4C66-655597B10473}"/>
              </a:ext>
            </a:extLst>
          </p:cNvPr>
          <p:cNvSpPr txBox="1"/>
          <p:nvPr/>
        </p:nvSpPr>
        <p:spPr>
          <a:xfrm>
            <a:off x="6270603" y="215623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1444942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 descr="Immagine che contiene testo, diagramma, linea, Carattere&#10;&#10;Descrizione generata automaticamente">
            <a:extLst>
              <a:ext uri="{FF2B5EF4-FFF2-40B4-BE49-F238E27FC236}">
                <a16:creationId xmlns:a16="http://schemas.microsoft.com/office/drawing/2014/main" id="{4D5F0DED-CA33-7926-58C5-1BB893BE55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5464" b="68745"/>
          <a:stretch/>
        </p:blipFill>
        <p:spPr>
          <a:xfrm>
            <a:off x="213940" y="132417"/>
            <a:ext cx="6258578" cy="1965325"/>
          </a:xfrm>
          <a:prstGeom prst="rect">
            <a:avLst/>
          </a:prstGeom>
        </p:spPr>
      </p:pic>
      <p:pic>
        <p:nvPicPr>
          <p:cNvPr id="4" name="Immagine 3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70B7EAAA-BF35-F38B-AF3D-70AB7E1AA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7" y="2147181"/>
            <a:ext cx="4607627" cy="3777742"/>
          </a:xfrm>
          <a:prstGeom prst="rect">
            <a:avLst/>
          </a:prstGeom>
        </p:spPr>
      </p:pic>
      <p:pic>
        <p:nvPicPr>
          <p:cNvPr id="6" name="Immagine 5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95AEC4DA-0383-DA39-E42B-800345423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81" y="3552092"/>
            <a:ext cx="5696316" cy="2372831"/>
          </a:xfrm>
          <a:prstGeom prst="rect">
            <a:avLst/>
          </a:prstGeom>
        </p:spPr>
      </p:pic>
      <p:pic>
        <p:nvPicPr>
          <p:cNvPr id="8" name="Immagine 7" descr="Immagine che contiene disegno, clipart, illustrazione, cartone animato&#10;&#10;Descrizione generata automaticamente">
            <a:extLst>
              <a:ext uri="{FF2B5EF4-FFF2-40B4-BE49-F238E27FC236}">
                <a16:creationId xmlns:a16="http://schemas.microsoft.com/office/drawing/2014/main" id="{4756FD1B-4444-21A6-82A8-E81D4C7735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 t="2164"/>
          <a:stretch/>
        </p:blipFill>
        <p:spPr>
          <a:xfrm>
            <a:off x="7669161" y="359229"/>
            <a:ext cx="2156156" cy="3069771"/>
          </a:xfrm>
          <a:prstGeom prst="rect">
            <a:avLst/>
          </a:prstGeom>
        </p:spPr>
      </p:pic>
      <p:sp>
        <p:nvSpPr>
          <p:cNvPr id="9" name="Cornice 8">
            <a:extLst>
              <a:ext uri="{FF2B5EF4-FFF2-40B4-BE49-F238E27FC236}">
                <a16:creationId xmlns:a16="http://schemas.microsoft.com/office/drawing/2014/main" id="{30E48FD8-ECA4-811F-84B8-F53A37D2AD93}"/>
              </a:ext>
            </a:extLst>
          </p:cNvPr>
          <p:cNvSpPr/>
          <p:nvPr/>
        </p:nvSpPr>
        <p:spPr>
          <a:xfrm>
            <a:off x="2851355" y="5043948"/>
            <a:ext cx="540774" cy="462117"/>
          </a:xfrm>
          <a:prstGeom prst="frame">
            <a:avLst>
              <a:gd name="adj1" fmla="val 637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Cornice 9">
            <a:extLst>
              <a:ext uri="{FF2B5EF4-FFF2-40B4-BE49-F238E27FC236}">
                <a16:creationId xmlns:a16="http://schemas.microsoft.com/office/drawing/2014/main" id="{0A423701-E8EE-CACD-599F-38DF7FDFD571}"/>
              </a:ext>
            </a:extLst>
          </p:cNvPr>
          <p:cNvSpPr/>
          <p:nvPr/>
        </p:nvSpPr>
        <p:spPr>
          <a:xfrm>
            <a:off x="4108043" y="5275006"/>
            <a:ext cx="540774" cy="462117"/>
          </a:xfrm>
          <a:prstGeom prst="frame">
            <a:avLst>
              <a:gd name="adj1" fmla="val 637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Cornice 11">
            <a:extLst>
              <a:ext uri="{FF2B5EF4-FFF2-40B4-BE49-F238E27FC236}">
                <a16:creationId xmlns:a16="http://schemas.microsoft.com/office/drawing/2014/main" id="{06FF55C3-DDE5-355F-05FE-6DF38CDA7592}"/>
              </a:ext>
            </a:extLst>
          </p:cNvPr>
          <p:cNvSpPr/>
          <p:nvPr/>
        </p:nvSpPr>
        <p:spPr>
          <a:xfrm>
            <a:off x="6096000" y="4970745"/>
            <a:ext cx="5628997" cy="344130"/>
          </a:xfrm>
          <a:prstGeom prst="frame">
            <a:avLst>
              <a:gd name="adj1" fmla="val 637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31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Schermata 2023-02-22 alle 16.02.20.png" descr="Schermata 2023-02-22 alle 16.02.20.png">
            <a:extLst>
              <a:ext uri="{FF2B5EF4-FFF2-40B4-BE49-F238E27FC236}">
                <a16:creationId xmlns:a16="http://schemas.microsoft.com/office/drawing/2014/main" id="{A0414D29-0ED5-F2FC-27FB-ED2021668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" t="359" r="359" b="359"/>
          <a:stretch>
            <a:fillRect/>
          </a:stretch>
        </p:blipFill>
        <p:spPr bwMode="auto">
          <a:xfrm>
            <a:off x="280988" y="127599"/>
            <a:ext cx="11542712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1987" name="Gastric leaks post sleeve gastrectomy: Review of its prevention and management…">
            <a:extLst>
              <a:ext uri="{FF2B5EF4-FFF2-40B4-BE49-F238E27FC236}">
                <a16:creationId xmlns:a16="http://schemas.microsoft.com/office/drawing/2014/main" id="{0871E271-9312-0312-D19B-BC1EBC373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588" y="2873375"/>
            <a:ext cx="305911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200">
                <a:solidFill>
                  <a:schemeClr val="tx1"/>
                </a:solidFill>
                <a:latin typeface="Arial" panose="020B0604020202020204" pitchFamily="34" charset="0"/>
              </a:rPr>
              <a:t>Gastric leaks post sleeve gastrectomy: Review of its prevention and management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200">
                <a:solidFill>
                  <a:schemeClr val="tx1"/>
                </a:solidFill>
                <a:latin typeface="Arial" panose="020B0604020202020204" pitchFamily="34" charset="0"/>
              </a:rPr>
              <a:t>A.A.Rached, M. Basile, H. El Masri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200">
                <a:solidFill>
                  <a:schemeClr val="tx1"/>
                </a:solidFill>
                <a:latin typeface="Arial" panose="020B0604020202020204" pitchFamily="34" charset="0"/>
              </a:rPr>
              <a:t>WJG 2014, Oct 14, 20 (38); 13904-13910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4;p38">
            <a:extLst>
              <a:ext uri="{FF2B5EF4-FFF2-40B4-BE49-F238E27FC236}">
                <a16:creationId xmlns:a16="http://schemas.microsoft.com/office/drawing/2014/main" id="{EB75D568-7844-BC5A-9D3A-6951BC7C9822}"/>
              </a:ext>
            </a:extLst>
          </p:cNvPr>
          <p:cNvSpPr txBox="1">
            <a:spLocks noGrp="1"/>
          </p:cNvSpPr>
          <p:nvPr/>
        </p:nvSpPr>
        <p:spPr>
          <a:xfrm>
            <a:off x="176213" y="1074738"/>
            <a:ext cx="10355262" cy="86042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eaLnBrk="1" hangingPunct="1">
              <a:spcBef>
                <a:spcPts val="0"/>
              </a:spcBef>
              <a:buClr>
                <a:srgbClr val="86D1D8"/>
              </a:buClr>
              <a:buSzPts val="2560"/>
              <a:defRPr/>
            </a:pPr>
            <a:r>
              <a:rPr lang="it-IT" sz="3200" b="1" dirty="0" err="1">
                <a:solidFill>
                  <a:srgbClr val="002060"/>
                </a:solidFill>
                <a:latin typeface="+mn-lt"/>
              </a:rPr>
              <a:t>Endoscopic</a:t>
            </a:r>
            <a:endParaRPr sz="3200" b="1" dirty="0">
              <a:solidFill>
                <a:srgbClr val="002060"/>
              </a:solidFill>
              <a:latin typeface="+mn-lt"/>
            </a:endParaRPr>
          </a:p>
          <a:p>
            <a:pPr marL="0" indent="0" eaLnBrk="1" hangingPunct="1">
              <a:spcBef>
                <a:spcPts val="0"/>
              </a:spcBef>
              <a:buClr>
                <a:srgbClr val="86D1D8"/>
              </a:buClr>
              <a:buSzPts val="2560"/>
              <a:defRPr/>
            </a:pPr>
            <a:r>
              <a:rPr lang="it-IT" sz="3200" b="1" dirty="0">
                <a:solidFill>
                  <a:srgbClr val="002060"/>
                </a:solidFill>
                <a:latin typeface="+mn-lt"/>
              </a:rPr>
              <a:t>therapy</a:t>
            </a:r>
            <a:endParaRPr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Google Shape;216;p38">
            <a:extLst>
              <a:ext uri="{FF2B5EF4-FFF2-40B4-BE49-F238E27FC236}">
                <a16:creationId xmlns:a16="http://schemas.microsoft.com/office/drawing/2014/main" id="{D4857B3E-66A2-9F19-119C-2366BCBA5E3D}"/>
              </a:ext>
            </a:extLst>
          </p:cNvPr>
          <p:cNvSpPr txBox="1"/>
          <p:nvPr/>
        </p:nvSpPr>
        <p:spPr>
          <a:xfrm>
            <a:off x="3352800" y="2808288"/>
            <a:ext cx="2000250" cy="52387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>
              <a:defRPr/>
            </a:pPr>
            <a:r>
              <a:rPr lang="it-IT">
                <a:solidFill>
                  <a:srgbClr val="002060"/>
                </a:solidFill>
                <a:latin typeface="+mn-lt"/>
              </a:rPr>
              <a:t>The Polyflex stent</a:t>
            </a:r>
            <a:endParaRPr>
              <a:solidFill>
                <a:srgbClr val="002060"/>
              </a:solidFill>
              <a:latin typeface="+mn-lt"/>
            </a:endParaRPr>
          </a:p>
          <a:p>
            <a:pPr eaLnBrk="1" hangingPunct="1">
              <a:defRPr/>
            </a:pPr>
            <a:r>
              <a:rPr lang="it-IT">
                <a:solidFill>
                  <a:srgbClr val="002060"/>
                </a:solidFill>
                <a:latin typeface="+mn-lt"/>
              </a:rPr>
              <a:t>Boston Scientific</a:t>
            </a:r>
            <a:endParaRPr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8132" name="Google Shape;217;p38">
            <a:extLst>
              <a:ext uri="{FF2B5EF4-FFF2-40B4-BE49-F238E27FC236}">
                <a16:creationId xmlns:a16="http://schemas.microsoft.com/office/drawing/2014/main" id="{0F017539-9D0F-1378-C592-F39FAE0480D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985838"/>
            <a:ext cx="18780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Google Shape;218;p38">
            <a:extLst>
              <a:ext uri="{FF2B5EF4-FFF2-40B4-BE49-F238E27FC236}">
                <a16:creationId xmlns:a16="http://schemas.microsoft.com/office/drawing/2014/main" id="{36DE98DD-234E-F43E-DAA0-EA3DA4DB470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998538"/>
            <a:ext cx="234791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219;p38">
            <a:extLst>
              <a:ext uri="{FF2B5EF4-FFF2-40B4-BE49-F238E27FC236}">
                <a16:creationId xmlns:a16="http://schemas.microsoft.com/office/drawing/2014/main" id="{849C8836-CF5F-E884-72C7-74D6F6C2F069}"/>
              </a:ext>
            </a:extLst>
          </p:cNvPr>
          <p:cNvSpPr txBox="1"/>
          <p:nvPr/>
        </p:nvSpPr>
        <p:spPr>
          <a:xfrm>
            <a:off x="8531225" y="2820988"/>
            <a:ext cx="3627438" cy="9540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>
              <a:defRPr/>
            </a:pPr>
            <a:r>
              <a:rPr lang="it-IT" dirty="0">
                <a:solidFill>
                  <a:srgbClr val="002060"/>
                </a:solidFill>
                <a:latin typeface="+mn-lt"/>
              </a:rPr>
              <a:t>The Niti-S </a:t>
            </a:r>
            <a:r>
              <a:rPr lang="it-IT" dirty="0" err="1">
                <a:solidFill>
                  <a:srgbClr val="002060"/>
                </a:solidFill>
                <a:latin typeface="+mn-lt"/>
              </a:rPr>
              <a:t>Esophageal</a:t>
            </a:r>
            <a:r>
              <a:rPr lang="it-IT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+mn-lt"/>
              </a:rPr>
              <a:t>Covered</a:t>
            </a:r>
            <a:r>
              <a:rPr lang="it-IT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+mn-lt"/>
              </a:rPr>
              <a:t>Stent</a:t>
            </a:r>
            <a:r>
              <a:rPr lang="it-IT" dirty="0">
                <a:solidFill>
                  <a:srgbClr val="002060"/>
                </a:solidFill>
                <a:latin typeface="+mn-lt"/>
              </a:rPr>
              <a:t> [Beta-2]</a:t>
            </a:r>
            <a:endParaRPr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defRPr/>
            </a:pPr>
            <a:r>
              <a:rPr lang="it-IT" dirty="0" err="1">
                <a:solidFill>
                  <a:srgbClr val="002060"/>
                </a:solidFill>
                <a:latin typeface="+mn-lt"/>
              </a:rPr>
              <a:t>Taewong</a:t>
            </a:r>
            <a:r>
              <a:rPr lang="it-IT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+mn-lt"/>
              </a:rPr>
              <a:t>Medical</a:t>
            </a:r>
            <a:r>
              <a:rPr lang="it-IT" dirty="0">
                <a:solidFill>
                  <a:srgbClr val="002060"/>
                </a:solidFill>
                <a:latin typeface="+mn-lt"/>
              </a:rPr>
              <a:t> Co </a:t>
            </a:r>
            <a:endParaRPr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defRPr/>
            </a:pPr>
            <a:r>
              <a:rPr lang="it-IT" i="1" dirty="0">
                <a:solidFill>
                  <a:srgbClr val="002060"/>
                </a:solidFill>
                <a:latin typeface="+mn-lt"/>
              </a:rPr>
              <a:t>ultra large and long (</a:t>
            </a:r>
            <a:r>
              <a:rPr lang="it-IT" i="1" dirty="0" err="1">
                <a:solidFill>
                  <a:srgbClr val="002060"/>
                </a:solidFill>
                <a:latin typeface="+mn-lt"/>
              </a:rPr>
              <a:t>length</a:t>
            </a:r>
            <a:r>
              <a:rPr lang="it-IT" i="1" dirty="0">
                <a:solidFill>
                  <a:srgbClr val="002060"/>
                </a:solidFill>
                <a:latin typeface="+mn-lt"/>
              </a:rPr>
              <a:t>: 24 cm, </a:t>
            </a:r>
            <a:r>
              <a:rPr lang="it-IT" i="1" dirty="0" err="1">
                <a:solidFill>
                  <a:srgbClr val="002060"/>
                </a:solidFill>
                <a:latin typeface="+mn-lt"/>
              </a:rPr>
              <a:t>diameter</a:t>
            </a:r>
            <a:r>
              <a:rPr lang="it-IT" i="1" dirty="0">
                <a:solidFill>
                  <a:srgbClr val="002060"/>
                </a:solidFill>
                <a:latin typeface="+mn-lt"/>
              </a:rPr>
              <a:t>: 36 mm) </a:t>
            </a:r>
            <a:r>
              <a:rPr lang="it-IT" i="1" dirty="0" err="1">
                <a:solidFill>
                  <a:srgbClr val="002060"/>
                </a:solidFill>
                <a:latin typeface="+mn-lt"/>
              </a:rPr>
              <a:t>stent</a:t>
            </a:r>
            <a:endParaRPr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8135" name="Google Shape;220;p38">
            <a:extLst>
              <a:ext uri="{FF2B5EF4-FFF2-40B4-BE49-F238E27FC236}">
                <a16:creationId xmlns:a16="http://schemas.microsoft.com/office/drawing/2014/main" id="{C34B55AA-707B-642D-ABE9-F684131405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998538"/>
            <a:ext cx="25257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21;p38">
            <a:extLst>
              <a:ext uri="{FF2B5EF4-FFF2-40B4-BE49-F238E27FC236}">
                <a16:creationId xmlns:a16="http://schemas.microsoft.com/office/drawing/2014/main" id="{79E9878C-88D1-4A1F-D4E9-5765F455D338}"/>
              </a:ext>
            </a:extLst>
          </p:cNvPr>
          <p:cNvSpPr txBox="1"/>
          <p:nvPr/>
        </p:nvSpPr>
        <p:spPr>
          <a:xfrm>
            <a:off x="5775325" y="2825750"/>
            <a:ext cx="2625725" cy="73977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>
              <a:defRPr/>
            </a:pPr>
            <a:r>
              <a:rPr lang="it-IT">
                <a:solidFill>
                  <a:srgbClr val="002060"/>
                </a:solidFill>
                <a:latin typeface="+mn-lt"/>
              </a:rPr>
              <a:t>The HANAROSTENT® </a:t>
            </a:r>
            <a:endParaRPr>
              <a:solidFill>
                <a:srgbClr val="002060"/>
              </a:solidFill>
              <a:latin typeface="+mn-lt"/>
            </a:endParaRPr>
          </a:p>
          <a:p>
            <a:pPr eaLnBrk="1" hangingPunct="1">
              <a:defRPr/>
            </a:pPr>
            <a:r>
              <a:rPr lang="it-IT">
                <a:solidFill>
                  <a:srgbClr val="002060"/>
                </a:solidFill>
                <a:latin typeface="+mn-lt"/>
              </a:rPr>
              <a:t>Esophagus stent</a:t>
            </a:r>
            <a:endParaRPr>
              <a:solidFill>
                <a:srgbClr val="002060"/>
              </a:solidFill>
              <a:latin typeface="+mn-lt"/>
            </a:endParaRPr>
          </a:p>
          <a:p>
            <a:pPr eaLnBrk="1" hangingPunct="1">
              <a:defRPr/>
            </a:pPr>
            <a:r>
              <a:rPr lang="it-IT">
                <a:solidFill>
                  <a:srgbClr val="002060"/>
                </a:solidFill>
                <a:latin typeface="+mn-lt"/>
              </a:rPr>
              <a:t>Olympus </a:t>
            </a:r>
            <a:endParaRPr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Google Shape;222;p38">
            <a:extLst>
              <a:ext uri="{FF2B5EF4-FFF2-40B4-BE49-F238E27FC236}">
                <a16:creationId xmlns:a16="http://schemas.microsoft.com/office/drawing/2014/main" id="{A481F544-C925-AA1D-4E55-22ACB2CA617A}"/>
              </a:ext>
            </a:extLst>
          </p:cNvPr>
          <p:cNvSpPr txBox="1"/>
          <p:nvPr/>
        </p:nvSpPr>
        <p:spPr>
          <a:xfrm>
            <a:off x="863600" y="5100638"/>
            <a:ext cx="4591050" cy="67786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>
              <a:buSzPts val="3200"/>
              <a:defRPr/>
            </a:pPr>
            <a:r>
              <a:rPr lang="it-IT" sz="3200">
                <a:solidFill>
                  <a:srgbClr val="002060"/>
                </a:solidFill>
                <a:latin typeface="+mn-lt"/>
              </a:rPr>
              <a:t>What is the best ?</a:t>
            </a:r>
            <a:endParaRPr sz="32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Google Shape;223;p38">
            <a:extLst>
              <a:ext uri="{FF2B5EF4-FFF2-40B4-BE49-F238E27FC236}">
                <a16:creationId xmlns:a16="http://schemas.microsoft.com/office/drawing/2014/main" id="{17D90FD9-4D30-8E94-6AC2-8F871312A51F}"/>
              </a:ext>
            </a:extLst>
          </p:cNvPr>
          <p:cNvSpPr txBox="1"/>
          <p:nvPr/>
        </p:nvSpPr>
        <p:spPr>
          <a:xfrm>
            <a:off x="5051425" y="4792663"/>
            <a:ext cx="6094413" cy="14160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>
              <a:defRPr/>
            </a:pPr>
            <a:r>
              <a:rPr lang="it-IT" sz="1800" dirty="0" err="1">
                <a:solidFill>
                  <a:srgbClr val="002060"/>
                </a:solidFill>
                <a:latin typeface="+mn-lt"/>
              </a:rPr>
              <a:t>SEPSs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 easy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removal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and a low cost, high rate of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migration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i="1" dirty="0">
                <a:solidFill>
                  <a:srgbClr val="002060"/>
                </a:solidFill>
                <a:latin typeface="+mn-lt"/>
              </a:rPr>
              <a:t>(26% </a:t>
            </a:r>
            <a:r>
              <a:rPr lang="it-IT" i="1" dirty="0" err="1">
                <a:solidFill>
                  <a:srgbClr val="002060"/>
                </a:solidFill>
                <a:latin typeface="+mn-lt"/>
              </a:rPr>
              <a:t>SEMSs</a:t>
            </a:r>
            <a:r>
              <a:rPr lang="it-IT" i="1" dirty="0">
                <a:solidFill>
                  <a:srgbClr val="002060"/>
                </a:solidFill>
                <a:latin typeface="+mn-lt"/>
              </a:rPr>
              <a:t> Vs 31% for </a:t>
            </a:r>
            <a:r>
              <a:rPr lang="it-IT" i="1" dirty="0" err="1">
                <a:solidFill>
                  <a:srgbClr val="002060"/>
                </a:solidFill>
                <a:latin typeface="+mn-lt"/>
              </a:rPr>
              <a:t>SEPSs</a:t>
            </a:r>
            <a:r>
              <a:rPr lang="it-IT" i="1" dirty="0">
                <a:solidFill>
                  <a:srgbClr val="002060"/>
                </a:solidFill>
                <a:latin typeface="+mn-lt"/>
              </a:rPr>
              <a:t> )</a:t>
            </a:r>
            <a:endParaRPr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defRPr/>
            </a:pPr>
            <a:endParaRPr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defRPr/>
            </a:pPr>
            <a:r>
              <a:rPr lang="it-IT" sz="1800" dirty="0" err="1">
                <a:solidFill>
                  <a:srgbClr val="002060"/>
                </a:solidFill>
                <a:latin typeface="+mn-lt"/>
              </a:rPr>
              <a:t>SEMSs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higher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radial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force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compared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to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SEPSs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, more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expensive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 </a:t>
            </a:r>
            <a:endParaRPr sz="180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>
            <a:extLst>
              <a:ext uri="{FF2B5EF4-FFF2-40B4-BE49-F238E27FC236}">
                <a16:creationId xmlns:a16="http://schemas.microsoft.com/office/drawing/2014/main" id="{A59E20FF-03C6-CC28-DA0C-80185DCCEFDF}"/>
              </a:ext>
            </a:extLst>
          </p:cNvPr>
          <p:cNvSpPr/>
          <p:nvPr/>
        </p:nvSpPr>
        <p:spPr>
          <a:xfrm>
            <a:off x="3333750" y="4870450"/>
            <a:ext cx="5491163" cy="1482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pic>
        <p:nvPicPr>
          <p:cNvPr id="49155" name="Immagine 5">
            <a:extLst>
              <a:ext uri="{FF2B5EF4-FFF2-40B4-BE49-F238E27FC236}">
                <a16:creationId xmlns:a16="http://schemas.microsoft.com/office/drawing/2014/main" id="{50701498-0190-7ED7-25C8-DB069D9BE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9" y="627812"/>
            <a:ext cx="80772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CasellaDiTesto 7">
            <a:extLst>
              <a:ext uri="{FF2B5EF4-FFF2-40B4-BE49-F238E27FC236}">
                <a16:creationId xmlns:a16="http://schemas.microsoft.com/office/drawing/2014/main" id="{E269AAD0-7ED0-EAAF-7E80-3E957CDEB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950" y="3327400"/>
            <a:ext cx="969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Arial" panose="020B0604020202020204" pitchFamily="34" charset="0"/>
              </a:rPr>
              <a:t>Retrospective analysis on 91 patients between January 2006 and December 2012  </a:t>
            </a:r>
            <a:r>
              <a:rPr lang="it-IT" altLang="it-IT" sz="1800">
                <a:solidFill>
                  <a:srgbClr val="002060"/>
                </a:solidFill>
                <a:latin typeface="Arial" panose="020B0604020202020204" pitchFamily="34" charset="0"/>
                <a:sym typeface="Wingdings" pitchFamily="2" charset="2"/>
              </a:rPr>
              <a:t> partially SEMS</a:t>
            </a:r>
            <a:endParaRPr lang="it-IT" altLang="it-IT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49157" name="CasellaDiTesto 9">
            <a:extLst>
              <a:ext uri="{FF2B5EF4-FFF2-40B4-BE49-F238E27FC236}">
                <a16:creationId xmlns:a16="http://schemas.microsoft.com/office/drawing/2014/main" id="{E6494CA0-17EA-3196-7C7A-346058731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8" y="4291013"/>
            <a:ext cx="3738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Arial" panose="020B0604020202020204" pitchFamily="34" charset="0"/>
              </a:rPr>
              <a:t>healing of fistula in 74 (81%) patients </a:t>
            </a:r>
          </a:p>
        </p:txBody>
      </p:sp>
      <p:sp>
        <p:nvSpPr>
          <p:cNvPr id="49158" name="CasellaDiTesto 10">
            <a:extLst>
              <a:ext uri="{FF2B5EF4-FFF2-40B4-BE49-F238E27FC236}">
                <a16:creationId xmlns:a16="http://schemas.microsoft.com/office/drawing/2014/main" id="{85628112-07B0-2B9B-6D0F-C784D167F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650" y="4291013"/>
            <a:ext cx="3738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Arial" panose="020B0604020202020204" pitchFamily="34" charset="0"/>
              </a:rPr>
              <a:t>Failure in 17 (19%) patients </a:t>
            </a:r>
          </a:p>
        </p:txBody>
      </p:sp>
      <p:sp>
        <p:nvSpPr>
          <p:cNvPr id="49159" name="CasellaDiTesto 12">
            <a:extLst>
              <a:ext uri="{FF2B5EF4-FFF2-40B4-BE49-F238E27FC236}">
                <a16:creationId xmlns:a16="http://schemas.microsoft.com/office/drawing/2014/main" id="{BC2572C8-09A4-6E0A-8FE8-CC9D003B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4987925"/>
            <a:ext cx="6094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Arial" panose="020B0604020202020204" pitchFamily="34" charset="0"/>
              </a:rPr>
              <a:t>SEMS-Related Complications in 23 (22%) patients</a:t>
            </a:r>
          </a:p>
        </p:txBody>
      </p:sp>
      <p:sp>
        <p:nvSpPr>
          <p:cNvPr id="49160" name="CasellaDiTesto 14">
            <a:extLst>
              <a:ext uri="{FF2B5EF4-FFF2-40B4-BE49-F238E27FC236}">
                <a16:creationId xmlns:a16="http://schemas.microsoft.com/office/drawing/2014/main" id="{B5CDF1A7-6478-7B8F-2876-319384382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213" y="5360988"/>
            <a:ext cx="54895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400" i="1">
                <a:solidFill>
                  <a:schemeClr val="bg1"/>
                </a:solidFill>
                <a:latin typeface="Arial" panose="020B0604020202020204" pitchFamily="34" charset="0"/>
              </a:rPr>
              <a:t>5 (5 %) hemorrhages </a:t>
            </a:r>
            <a:r>
              <a:rPr lang="it-IT" altLang="it-IT" sz="1400" i="1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 1 sugery</a:t>
            </a:r>
            <a:endParaRPr lang="it-IT" altLang="it-IT" sz="1400" i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400" i="1">
                <a:solidFill>
                  <a:schemeClr val="bg1"/>
                </a:solidFill>
                <a:latin typeface="Arial" panose="020B0604020202020204" pitchFamily="34" charset="0"/>
              </a:rPr>
              <a:t>2 (2 %) perforations </a:t>
            </a:r>
            <a:r>
              <a:rPr lang="it-IT" altLang="it-IT" sz="1400" i="1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 1 surgery /1 death</a:t>
            </a:r>
            <a:endParaRPr lang="it-IT" altLang="it-IT" sz="1400" i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400" i="1">
                <a:solidFill>
                  <a:schemeClr val="bg1"/>
                </a:solidFill>
                <a:latin typeface="Arial" panose="020B0604020202020204" pitchFamily="34" charset="0"/>
              </a:rPr>
              <a:t>7 (8 %) SEMS migrations  </a:t>
            </a:r>
            <a:r>
              <a:rPr lang="it-IT" altLang="it-IT" sz="1400" i="1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 1 surgery</a:t>
            </a:r>
            <a:endParaRPr lang="it-IT" altLang="it-IT" sz="1400" i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400" i="1">
                <a:solidFill>
                  <a:schemeClr val="bg1"/>
                </a:solidFill>
                <a:latin typeface="Arial" panose="020B0604020202020204" pitchFamily="34" charset="0"/>
              </a:rPr>
              <a:t>13 (14 %) esophageal strictures </a:t>
            </a:r>
            <a:r>
              <a:rPr lang="it-IT" altLang="it-IT" sz="1400" i="1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 median 2 endoscopic dilatation</a:t>
            </a:r>
            <a:endParaRPr lang="it-IT" altLang="it-IT" sz="1400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9161" name="CasellaDiTesto 15">
            <a:extLst>
              <a:ext uri="{FF2B5EF4-FFF2-40B4-BE49-F238E27FC236}">
                <a16:creationId xmlns:a16="http://schemas.microsoft.com/office/drawing/2014/main" id="{C7E54862-3961-A5D9-331C-5E64A656E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8" y="4289425"/>
            <a:ext cx="3738562" cy="3698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Arial" panose="020B0604020202020204" pitchFamily="34" charset="0"/>
              </a:rPr>
              <a:t>healing of fistula in 74 (81%) patients </a:t>
            </a:r>
          </a:p>
        </p:txBody>
      </p:sp>
      <p:sp>
        <p:nvSpPr>
          <p:cNvPr id="49162" name="CasellaDiTesto 16">
            <a:extLst>
              <a:ext uri="{FF2B5EF4-FFF2-40B4-BE49-F238E27FC236}">
                <a16:creationId xmlns:a16="http://schemas.microsoft.com/office/drawing/2014/main" id="{523BAF29-4876-5E86-A7C4-52CE3072E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650" y="4289425"/>
            <a:ext cx="3738563" cy="3698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Arial" panose="020B0604020202020204" pitchFamily="34" charset="0"/>
              </a:rPr>
              <a:t>Failure in 17 (19%) patients 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1AB40C62-E1A9-C354-1EB6-B5570140C6BC}"/>
              </a:ext>
            </a:extLst>
          </p:cNvPr>
          <p:cNvCxnSpPr>
            <a:stCxn id="49156" idx="2"/>
            <a:endCxn id="49161" idx="3"/>
          </p:cNvCxnSpPr>
          <p:nvPr/>
        </p:nvCxnSpPr>
        <p:spPr>
          <a:xfrm flipH="1">
            <a:off x="4324350" y="3697288"/>
            <a:ext cx="1771650" cy="776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746B2F05-6CA5-68DF-49C3-E0222872C981}"/>
              </a:ext>
            </a:extLst>
          </p:cNvPr>
          <p:cNvCxnSpPr>
            <a:stCxn id="49156" idx="2"/>
            <a:endCxn id="49162" idx="1"/>
          </p:cNvCxnSpPr>
          <p:nvPr/>
        </p:nvCxnSpPr>
        <p:spPr>
          <a:xfrm>
            <a:off x="6096000" y="3697288"/>
            <a:ext cx="1771650" cy="776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5AB77BC0-6D51-2104-7A44-9E7F42C4B81B}"/>
              </a:ext>
            </a:extLst>
          </p:cNvPr>
          <p:cNvCxnSpPr>
            <a:stCxn id="49156" idx="2"/>
          </p:cNvCxnSpPr>
          <p:nvPr/>
        </p:nvCxnSpPr>
        <p:spPr>
          <a:xfrm>
            <a:off x="6096000" y="3697288"/>
            <a:ext cx="0" cy="1365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66" name="Picture 2" descr="Ultraflex™ Esophageal NG Stent System - Boston Scientific">
            <a:extLst>
              <a:ext uri="{FF2B5EF4-FFF2-40B4-BE49-F238E27FC236}">
                <a16:creationId xmlns:a16="http://schemas.microsoft.com/office/drawing/2014/main" id="{2BBB065B-4BF6-E260-CE77-D3703EC00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138" y="11207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7B3BFE65-86A3-F5DC-2D89-3CCD7FE3C324}"/>
              </a:ext>
            </a:extLst>
          </p:cNvPr>
          <p:cNvCxnSpPr>
            <a:cxnSpLocks/>
          </p:cNvCxnSpPr>
          <p:nvPr/>
        </p:nvCxnSpPr>
        <p:spPr>
          <a:xfrm>
            <a:off x="2655888" y="5948363"/>
            <a:ext cx="110490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72" name="CasellaDiTesto 22">
            <a:extLst>
              <a:ext uri="{FF2B5EF4-FFF2-40B4-BE49-F238E27FC236}">
                <a16:creationId xmlns:a16="http://schemas.microsoft.com/office/drawing/2014/main" id="{09D7B7F2-A6DE-68BE-CB29-545B5E65C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0"/>
            <a:ext cx="3965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Arial" panose="020B0604020202020204" pitchFamily="34" charset="0"/>
              </a:rPr>
              <a:t>PROTESI RIVESTITE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olo 4">
            <a:extLst>
              <a:ext uri="{FF2B5EF4-FFF2-40B4-BE49-F238E27FC236}">
                <a16:creationId xmlns:a16="http://schemas.microsoft.com/office/drawing/2014/main" id="{95D18E3C-3710-AE42-6089-AE02BD5CADF5}"/>
              </a:ext>
            </a:extLst>
          </p:cNvPr>
          <p:cNvSpPr txBox="1">
            <a:spLocks/>
          </p:cNvSpPr>
          <p:nvPr/>
        </p:nvSpPr>
        <p:spPr bwMode="auto">
          <a:xfrm>
            <a:off x="171450" y="115888"/>
            <a:ext cx="116649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2800">
                <a:solidFill>
                  <a:schemeClr val="bg1"/>
                </a:solidFill>
                <a:latin typeface="Futura-Book" panose="020B0602020204020303" pitchFamily="34" charset="-79"/>
              </a:rPr>
              <a:t>DRENAGGIO ENDOSCOPICO INTERNO CON DOPPIO PIGTAIL</a:t>
            </a:r>
          </a:p>
        </p:txBody>
      </p:sp>
      <p:pic>
        <p:nvPicPr>
          <p:cNvPr id="57347" name="Immagine 3" descr="Immagine che contiene testo, schizzo&#10;&#10;Descrizione generata automaticamente">
            <a:extLst>
              <a:ext uri="{FF2B5EF4-FFF2-40B4-BE49-F238E27FC236}">
                <a16:creationId xmlns:a16="http://schemas.microsoft.com/office/drawing/2014/main" id="{C20DCCA4-61E6-5945-0394-0933446F4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/>
          <a:stretch/>
        </p:blipFill>
        <p:spPr bwMode="auto">
          <a:xfrm>
            <a:off x="2756280" y="2576702"/>
            <a:ext cx="6679438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CasellaDiTesto 4">
            <a:extLst>
              <a:ext uri="{FF2B5EF4-FFF2-40B4-BE49-F238E27FC236}">
                <a16:creationId xmlns:a16="http://schemas.microsoft.com/office/drawing/2014/main" id="{7431C8DC-B18B-B42D-1D97-C579CC65F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706" y="859092"/>
            <a:ext cx="97805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</a:rPr>
              <a:t>Sostituzione del doppio </a:t>
            </a:r>
            <a:r>
              <a:rPr lang="it-IT" altLang="it-IT" sz="1800" dirty="0" err="1">
                <a:solidFill>
                  <a:srgbClr val="000000"/>
                </a:solidFill>
              </a:rPr>
              <a:t>pigtail</a:t>
            </a:r>
            <a:r>
              <a:rPr lang="it-IT" altLang="it-IT" sz="1800" dirty="0">
                <a:solidFill>
                  <a:srgbClr val="000000"/>
                </a:solidFill>
              </a:rPr>
              <a:t> ogni 6-8 settimane fino alla chiusura della fistola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</a:rPr>
              <a:t>Durata media del trattamento 78.4 giorni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it-IT" altLang="it-IT" sz="1800" dirty="0">
              <a:solidFill>
                <a:srgbClr val="000000"/>
              </a:solidFill>
            </a:endParaRPr>
          </a:p>
          <a:p>
            <a:pPr lvl="1" algn="ctr"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it-IT" altLang="it-IT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giallo, cerchio, schermata&#10;&#10;Descrizione generata automaticamente">
            <a:extLst>
              <a:ext uri="{FF2B5EF4-FFF2-40B4-BE49-F238E27FC236}">
                <a16:creationId xmlns:a16="http://schemas.microsoft.com/office/drawing/2014/main" id="{643C9EE1-6B4E-9740-CC4F-74B408899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3"/>
          <a:stretch/>
        </p:blipFill>
        <p:spPr>
          <a:xfrm>
            <a:off x="966496" y="95553"/>
            <a:ext cx="5641368" cy="552420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FF0D915-303F-B77D-5DBA-1D69549F7F83}"/>
              </a:ext>
            </a:extLst>
          </p:cNvPr>
          <p:cNvSpPr txBox="1"/>
          <p:nvPr/>
        </p:nvSpPr>
        <p:spPr>
          <a:xfrm>
            <a:off x="384088" y="95553"/>
            <a:ext cx="11807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PERCENTUALE DI CHIRURGHI CHE HANNO FATTO ALMENO UNA COMPLICANZA IN UNA RYGB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77FAF8-E9DF-1504-B8F6-CCA55D5883E5}"/>
              </a:ext>
            </a:extLst>
          </p:cNvPr>
          <p:cNvSpPr txBox="1"/>
          <p:nvPr/>
        </p:nvSpPr>
        <p:spPr>
          <a:xfrm>
            <a:off x="4896464" y="1519084"/>
            <a:ext cx="391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99</a:t>
            </a:r>
            <a:r>
              <a:rPr lang="it-IT"/>
              <a:t>%  ha </a:t>
            </a:r>
            <a:r>
              <a:rPr lang="it-IT" dirty="0"/>
              <a:t>fatto almeno una complicanza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61CE44B-3455-DEDD-D0B5-71B56CC6F2AF}"/>
              </a:ext>
            </a:extLst>
          </p:cNvPr>
          <p:cNvSpPr txBox="1"/>
          <p:nvPr/>
        </p:nvSpPr>
        <p:spPr>
          <a:xfrm>
            <a:off x="4896464" y="1238240"/>
            <a:ext cx="118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1% mente </a:t>
            </a:r>
          </a:p>
        </p:txBody>
      </p:sp>
    </p:spTree>
    <p:extLst>
      <p:ext uri="{BB962C8B-B14F-4D97-AF65-F5344CB8AC3E}">
        <p14:creationId xmlns:p14="http://schemas.microsoft.com/office/powerpoint/2010/main" val="785609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olo 4">
            <a:extLst>
              <a:ext uri="{FF2B5EF4-FFF2-40B4-BE49-F238E27FC236}">
                <a16:creationId xmlns:a16="http://schemas.microsoft.com/office/drawing/2014/main" id="{5F8CF344-F8E1-C31C-EEF6-2A7022F00BDF}"/>
              </a:ext>
            </a:extLst>
          </p:cNvPr>
          <p:cNvSpPr txBox="1">
            <a:spLocks/>
          </p:cNvSpPr>
          <p:nvPr/>
        </p:nvSpPr>
        <p:spPr bwMode="auto">
          <a:xfrm>
            <a:off x="171450" y="115888"/>
            <a:ext cx="116649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2800">
                <a:solidFill>
                  <a:schemeClr val="bg1"/>
                </a:solidFill>
                <a:latin typeface="Futura-Book" panose="020B0602020204020303" pitchFamily="34" charset="-79"/>
              </a:rPr>
              <a:t>ENDOSCOPIC VACUUM THERAPY</a:t>
            </a:r>
          </a:p>
        </p:txBody>
      </p:sp>
      <p:pic>
        <p:nvPicPr>
          <p:cNvPr id="61443" name="Immagine 3">
            <a:extLst>
              <a:ext uri="{FF2B5EF4-FFF2-40B4-BE49-F238E27FC236}">
                <a16:creationId xmlns:a16="http://schemas.microsoft.com/office/drawing/2014/main" id="{451AC817-6362-DFD5-98C4-4DF929615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12821"/>
            <a:ext cx="4906962" cy="570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CasellaDiTesto 4">
            <a:extLst>
              <a:ext uri="{FF2B5EF4-FFF2-40B4-BE49-F238E27FC236}">
                <a16:creationId xmlns:a16="http://schemas.microsoft.com/office/drawing/2014/main" id="{F3158F05-B8A2-9A70-F736-A19C38D4C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925" y="842211"/>
            <a:ext cx="5121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rgbClr val="000000"/>
                </a:solidFill>
              </a:rPr>
              <a:t>Sostituzione ogni 3-7 giorni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rgbClr val="000000"/>
                </a:solidFill>
              </a:rPr>
              <a:t>Efficacia variabile 87-91% dei casi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AB46B1CC-06FC-04EA-AC93-4703CA7E8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086" y="2672473"/>
            <a:ext cx="7063732" cy="334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Sito Web&#10;&#10;Descrizione generata automaticamente">
            <a:extLst>
              <a:ext uri="{FF2B5EF4-FFF2-40B4-BE49-F238E27FC236}">
                <a16:creationId xmlns:a16="http://schemas.microsoft.com/office/drawing/2014/main" id="{9B331156-2D46-1F97-6677-D384A15B5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3"/>
          <a:stretch/>
        </p:blipFill>
        <p:spPr>
          <a:xfrm>
            <a:off x="15094" y="328614"/>
            <a:ext cx="12003181" cy="523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52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iso umano, cartone animato, Cartoni animati, illustrazione&#10;&#10;Descrizione generata automaticamente">
            <a:extLst>
              <a:ext uri="{FF2B5EF4-FFF2-40B4-BE49-F238E27FC236}">
                <a16:creationId xmlns:a16="http://schemas.microsoft.com/office/drawing/2014/main" id="{86F63DAF-5704-6BFF-B427-DE46EA363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63" y="1051293"/>
            <a:ext cx="8470232" cy="510669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E0E23D-DC8B-5E74-565C-627740788814}"/>
              </a:ext>
            </a:extLst>
          </p:cNvPr>
          <p:cNvSpPr txBox="1"/>
          <p:nvPr/>
        </p:nvSpPr>
        <p:spPr>
          <a:xfrm>
            <a:off x="2621362" y="-149036"/>
            <a:ext cx="6949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b="1" dirty="0"/>
              <a:t>SANGUINAMENTI</a:t>
            </a:r>
          </a:p>
        </p:txBody>
      </p:sp>
    </p:spTree>
    <p:extLst>
      <p:ext uri="{BB962C8B-B14F-4D97-AF65-F5344CB8AC3E}">
        <p14:creationId xmlns:p14="http://schemas.microsoft.com/office/powerpoint/2010/main" val="583925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BE348A7-8B3C-8E45-9AF6-CC2BC1FA6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41" y="693310"/>
            <a:ext cx="4711700" cy="49149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6D7B3E-1635-58B6-6120-3845BB7139EC}"/>
              </a:ext>
            </a:extLst>
          </p:cNvPr>
          <p:cNvSpPr txBox="1"/>
          <p:nvPr/>
        </p:nvSpPr>
        <p:spPr>
          <a:xfrm>
            <a:off x="5508095" y="2157046"/>
            <a:ext cx="6425021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1F1F1F"/>
                </a:solidFill>
                <a:latin typeface="Arial" panose="020B0604020202020204" pitchFamily="34" charset="0"/>
              </a:rPr>
              <a:t>Nel </a:t>
            </a:r>
            <a:r>
              <a:rPr lang="it-IT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RYGB, quattro siti devono essere considerati quando </a:t>
            </a:r>
            <a:r>
              <a:rPr lang="it-IT" dirty="0">
                <a:solidFill>
                  <a:srgbClr val="1F1F1F"/>
                </a:solidFill>
                <a:latin typeface="Arial" panose="020B0604020202020204" pitchFamily="34" charset="0"/>
              </a:rPr>
              <a:t>avviene</a:t>
            </a:r>
            <a:r>
              <a:rPr lang="it-IT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il sanguinamento postoperatorio: </a:t>
            </a:r>
          </a:p>
          <a:p>
            <a:pPr algn="just"/>
            <a:r>
              <a:rPr lang="it-IT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la </a:t>
            </a:r>
            <a:r>
              <a:rPr lang="it-IT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gastrodigiunoanastomosi</a:t>
            </a:r>
            <a:r>
              <a:rPr lang="it-IT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(56%), </a:t>
            </a:r>
          </a:p>
          <a:p>
            <a:pPr algn="just"/>
            <a:r>
              <a:rPr lang="it-IT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la tasca gastrica (33%), </a:t>
            </a:r>
          </a:p>
          <a:p>
            <a:pPr algn="just"/>
            <a:r>
              <a:rPr lang="it-IT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lo stomaco residuo escluso </a:t>
            </a:r>
          </a:p>
          <a:p>
            <a:pPr algn="just"/>
            <a:r>
              <a:rPr lang="it-IT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 la </a:t>
            </a:r>
            <a:r>
              <a:rPr lang="it-IT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digiunodigiuno</a:t>
            </a:r>
            <a:r>
              <a:rPr lang="it-IT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anastomosi (11%)</a:t>
            </a:r>
            <a:endParaRPr lang="it-IT" dirty="0"/>
          </a:p>
        </p:txBody>
      </p:sp>
      <p:sp>
        <p:nvSpPr>
          <p:cNvPr id="6" name="Anello 5">
            <a:extLst>
              <a:ext uri="{FF2B5EF4-FFF2-40B4-BE49-F238E27FC236}">
                <a16:creationId xmlns:a16="http://schemas.microsoft.com/office/drawing/2014/main" id="{D1E75616-103C-2977-1074-38965DF1D928}"/>
              </a:ext>
            </a:extLst>
          </p:cNvPr>
          <p:cNvSpPr/>
          <p:nvPr/>
        </p:nvSpPr>
        <p:spPr>
          <a:xfrm>
            <a:off x="3411416" y="2157046"/>
            <a:ext cx="808892" cy="633046"/>
          </a:xfrm>
          <a:prstGeom prst="donut">
            <a:avLst>
              <a:gd name="adj" fmla="val 1118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90F702C-436B-4A12-3926-AF4366734C6D}"/>
              </a:ext>
            </a:extLst>
          </p:cNvPr>
          <p:cNvCxnSpPr/>
          <p:nvPr/>
        </p:nvCxnSpPr>
        <p:spPr>
          <a:xfrm flipV="1">
            <a:off x="4220308" y="1559169"/>
            <a:ext cx="900000" cy="684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216D3E5-A552-C1FA-1CD3-C93480510E4E}"/>
              </a:ext>
            </a:extLst>
          </p:cNvPr>
          <p:cNvSpPr txBox="1"/>
          <p:nvPr/>
        </p:nvSpPr>
        <p:spPr>
          <a:xfrm>
            <a:off x="5120308" y="1194346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56%</a:t>
            </a:r>
          </a:p>
        </p:txBody>
      </p:sp>
      <p:sp>
        <p:nvSpPr>
          <p:cNvPr id="11" name="Anello 10">
            <a:extLst>
              <a:ext uri="{FF2B5EF4-FFF2-40B4-BE49-F238E27FC236}">
                <a16:creationId xmlns:a16="http://schemas.microsoft.com/office/drawing/2014/main" id="{8E5A00D8-5623-45D3-EF98-F391D51C5155}"/>
              </a:ext>
            </a:extLst>
          </p:cNvPr>
          <p:cNvSpPr/>
          <p:nvPr/>
        </p:nvSpPr>
        <p:spPr>
          <a:xfrm>
            <a:off x="3171969" y="1762523"/>
            <a:ext cx="808892" cy="633046"/>
          </a:xfrm>
          <a:prstGeom prst="donut">
            <a:avLst>
              <a:gd name="adj" fmla="val 1118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BC3CA96-C7B5-CCA2-1F78-0BAAB646963C}"/>
              </a:ext>
            </a:extLst>
          </p:cNvPr>
          <p:cNvCxnSpPr/>
          <p:nvPr/>
        </p:nvCxnSpPr>
        <p:spPr>
          <a:xfrm flipV="1">
            <a:off x="3980861" y="1133538"/>
            <a:ext cx="900000" cy="684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A0944BC-A182-C85A-450E-6797CF743871}"/>
              </a:ext>
            </a:extLst>
          </p:cNvPr>
          <p:cNvSpPr txBox="1"/>
          <p:nvPr/>
        </p:nvSpPr>
        <p:spPr>
          <a:xfrm>
            <a:off x="4924771" y="725180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33%</a:t>
            </a:r>
          </a:p>
        </p:txBody>
      </p:sp>
      <p:sp>
        <p:nvSpPr>
          <p:cNvPr id="14" name="Anello 13">
            <a:extLst>
              <a:ext uri="{FF2B5EF4-FFF2-40B4-BE49-F238E27FC236}">
                <a16:creationId xmlns:a16="http://schemas.microsoft.com/office/drawing/2014/main" id="{4322913C-F5B9-51BA-F2B9-70FAE415240D}"/>
              </a:ext>
            </a:extLst>
          </p:cNvPr>
          <p:cNvSpPr/>
          <p:nvPr/>
        </p:nvSpPr>
        <p:spPr>
          <a:xfrm>
            <a:off x="3458309" y="4525108"/>
            <a:ext cx="808892" cy="633046"/>
          </a:xfrm>
          <a:prstGeom prst="donut">
            <a:avLst>
              <a:gd name="adj" fmla="val 1118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37DB853A-B572-50A6-1522-91957277022A}"/>
              </a:ext>
            </a:extLst>
          </p:cNvPr>
          <p:cNvCxnSpPr>
            <a:cxnSpLocks/>
          </p:cNvCxnSpPr>
          <p:nvPr/>
        </p:nvCxnSpPr>
        <p:spPr>
          <a:xfrm>
            <a:off x="4283447" y="4845692"/>
            <a:ext cx="12246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C723DC9-11A2-DEA3-FF16-9B66F9709CCC}"/>
              </a:ext>
            </a:extLst>
          </p:cNvPr>
          <p:cNvSpPr txBox="1"/>
          <p:nvPr/>
        </p:nvSpPr>
        <p:spPr>
          <a:xfrm>
            <a:off x="5524341" y="4610798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11%</a:t>
            </a:r>
          </a:p>
        </p:txBody>
      </p:sp>
    </p:spTree>
    <p:extLst>
      <p:ext uri="{BB962C8B-B14F-4D97-AF65-F5344CB8AC3E}">
        <p14:creationId xmlns:p14="http://schemas.microsoft.com/office/powerpoint/2010/main" val="1675981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E6899BED-5F97-3225-D4CA-021E183B39FB}"/>
              </a:ext>
            </a:extLst>
          </p:cNvPr>
          <p:cNvSpPr txBox="1">
            <a:spLocks/>
          </p:cNvSpPr>
          <p:nvPr/>
        </p:nvSpPr>
        <p:spPr>
          <a:xfrm>
            <a:off x="838200" y="-3461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>
                <a:latin typeface="+mn-lt"/>
              </a:rPr>
              <a:t>EMORRAGIA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89E4C8-CEE2-A0B6-FF69-5F5F75D3C571}"/>
              </a:ext>
            </a:extLst>
          </p:cNvPr>
          <p:cNvSpPr txBox="1"/>
          <p:nvPr/>
        </p:nvSpPr>
        <p:spPr>
          <a:xfrm>
            <a:off x="124082" y="1745475"/>
            <a:ext cx="4830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- Dalla </a:t>
            </a:r>
            <a:r>
              <a:rPr lang="it-IT" sz="2400" dirty="0" err="1"/>
              <a:t>staplerata</a:t>
            </a:r>
            <a:r>
              <a:rPr lang="it-IT" sz="2400" dirty="0"/>
              <a:t> della </a:t>
            </a:r>
            <a:r>
              <a:rPr lang="it-IT" sz="2400" dirty="0" err="1"/>
              <a:t>pouch</a:t>
            </a:r>
            <a:r>
              <a:rPr lang="it-IT" sz="2400" dirty="0"/>
              <a:t> gastrica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BA4442-CDB0-2B4B-7415-01345B7BE15E}"/>
              </a:ext>
            </a:extLst>
          </p:cNvPr>
          <p:cNvSpPr txBox="1"/>
          <p:nvPr/>
        </p:nvSpPr>
        <p:spPr>
          <a:xfrm>
            <a:off x="659292" y="2999741"/>
            <a:ext cx="4295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- Dall’anastomosi </a:t>
            </a:r>
            <a:r>
              <a:rPr lang="it-IT" sz="2400" dirty="0" err="1"/>
              <a:t>gastrodigiunale</a:t>
            </a:r>
            <a:endParaRPr lang="it-IT"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C57C70-0C4D-5F56-2EC6-0FABCBC86BE9}"/>
              </a:ext>
            </a:extLst>
          </p:cNvPr>
          <p:cNvSpPr txBox="1"/>
          <p:nvPr/>
        </p:nvSpPr>
        <p:spPr>
          <a:xfrm>
            <a:off x="502903" y="4359208"/>
            <a:ext cx="4607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- D’all’anastomosi digiuno-digiunale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B23CE41-3F73-55D7-48F7-6488DA221874}"/>
              </a:ext>
            </a:extLst>
          </p:cNvPr>
          <p:cNvSpPr txBox="1"/>
          <p:nvPr/>
        </p:nvSpPr>
        <p:spPr>
          <a:xfrm>
            <a:off x="1850068" y="5614067"/>
            <a:ext cx="3104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- Dallo stomaco escluso</a:t>
            </a:r>
          </a:p>
        </p:txBody>
      </p:sp>
      <p:pic>
        <p:nvPicPr>
          <p:cNvPr id="10" name="Immagine 9" descr="Immagine che contiene Carne, interno, dente, cibo&#10;&#10;Descrizione generata automaticamente">
            <a:extLst>
              <a:ext uri="{FF2B5EF4-FFF2-40B4-BE49-F238E27FC236}">
                <a16:creationId xmlns:a16="http://schemas.microsoft.com/office/drawing/2014/main" id="{0E774056-AB0C-6425-BF94-7797824CB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297" y="1327834"/>
            <a:ext cx="1657626" cy="1206500"/>
          </a:xfrm>
          <a:prstGeom prst="rect">
            <a:avLst/>
          </a:prstGeom>
        </p:spPr>
      </p:pic>
      <p:pic>
        <p:nvPicPr>
          <p:cNvPr id="12" name="Immagine 11" descr="Immagine che contiene rosso&#10;&#10;Descrizione generata automaticamente con attendibilità media">
            <a:extLst>
              <a:ext uri="{FF2B5EF4-FFF2-40B4-BE49-F238E27FC236}">
                <a16:creationId xmlns:a16="http://schemas.microsoft.com/office/drawing/2014/main" id="{BE77FE8C-7FC7-D075-2FBF-FFC4AD575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627324"/>
            <a:ext cx="1714023" cy="1206500"/>
          </a:xfrm>
          <a:prstGeom prst="rect">
            <a:avLst/>
          </a:prstGeom>
        </p:spPr>
      </p:pic>
      <p:pic>
        <p:nvPicPr>
          <p:cNvPr id="14" name="Immagine 13" descr="Immagine che contiene mammifero, interno, Carne&#10;&#10;Descrizione generata automaticamente">
            <a:extLst>
              <a:ext uri="{FF2B5EF4-FFF2-40B4-BE49-F238E27FC236}">
                <a16:creationId xmlns:a16="http://schemas.microsoft.com/office/drawing/2014/main" id="{5E1F7545-1CE4-6428-2631-B2670B149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297" y="3926814"/>
            <a:ext cx="1714023" cy="1231900"/>
          </a:xfrm>
          <a:prstGeom prst="rect">
            <a:avLst/>
          </a:prstGeom>
        </p:spPr>
      </p:pic>
      <p:pic>
        <p:nvPicPr>
          <p:cNvPr id="16" name="Immagine 15" descr="Immagine che contiene cerchio, bianco e nero&#10;&#10;Descrizione generata automaticamente">
            <a:extLst>
              <a:ext uri="{FF2B5EF4-FFF2-40B4-BE49-F238E27FC236}">
                <a16:creationId xmlns:a16="http://schemas.microsoft.com/office/drawing/2014/main" id="{FEA37FA0-D3BC-E962-FFA9-B68C199E2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297" y="5226304"/>
            <a:ext cx="1714023" cy="1155700"/>
          </a:xfrm>
          <a:prstGeom prst="rect">
            <a:avLst/>
          </a:prstGeom>
        </p:spPr>
      </p:pic>
      <p:pic>
        <p:nvPicPr>
          <p:cNvPr id="18" name="Immagine 17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AA41F131-F09B-3A29-D7F7-8394FA9186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38" y="1785906"/>
            <a:ext cx="4569830" cy="372500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70D7B9-2C41-891F-1DE0-E7C8D0EB9CFE}"/>
              </a:ext>
            </a:extLst>
          </p:cNvPr>
          <p:cNvSpPr txBox="1"/>
          <p:nvPr/>
        </p:nvSpPr>
        <p:spPr>
          <a:xfrm>
            <a:off x="124082" y="474072"/>
            <a:ext cx="120370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u="sng" dirty="0"/>
              <a:t>L'emorragia è una complicanza relativamente rara dopo bypass gastrico (dall'1,1% al 4%)</a:t>
            </a:r>
          </a:p>
        </p:txBody>
      </p:sp>
    </p:spTree>
    <p:extLst>
      <p:ext uri="{BB962C8B-B14F-4D97-AF65-F5344CB8AC3E}">
        <p14:creationId xmlns:p14="http://schemas.microsoft.com/office/powerpoint/2010/main" val="4162019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5A12C13-7991-894F-4B66-FAA314CCA5FB}"/>
              </a:ext>
            </a:extLst>
          </p:cNvPr>
          <p:cNvSpPr txBox="1">
            <a:spLocks/>
          </p:cNvSpPr>
          <p:nvPr/>
        </p:nvSpPr>
        <p:spPr>
          <a:xfrm>
            <a:off x="838200" y="-3461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>
                <a:latin typeface="+mn-lt"/>
              </a:rPr>
              <a:t>EMORRAGIA – PRESENTAZIONE CLINICA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D1BA7A-912A-2DD6-D3AB-E410478D917A}"/>
              </a:ext>
            </a:extLst>
          </p:cNvPr>
          <p:cNvSpPr txBox="1"/>
          <p:nvPr/>
        </p:nvSpPr>
        <p:spPr>
          <a:xfrm>
            <a:off x="628650" y="316678"/>
            <a:ext cx="115633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it-IT" sz="3600" dirty="0"/>
            </a:br>
            <a:r>
              <a:rPr lang="it-IT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 segni clinici più comuni di emorragia precoce sono:</a:t>
            </a:r>
          </a:p>
          <a:p>
            <a:r>
              <a:rPr lang="it-IT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endParaRPr lang="it-IT" sz="36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323374-941A-6796-E298-A663B7CDDC95}"/>
              </a:ext>
            </a:extLst>
          </p:cNvPr>
          <p:cNvSpPr txBox="1"/>
          <p:nvPr/>
        </p:nvSpPr>
        <p:spPr>
          <a:xfrm>
            <a:off x="1058007" y="1892241"/>
            <a:ext cx="10075985" cy="41549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dirty="0"/>
              <a:t>melena 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ematemesi 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instabilità emodinamica (confusione o calo di attenzione, sudorazione, vertigini, ipotensione, pallore, aumento della frequenza cardiaca, tachipnea, astenia marcata) 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calo dei livelli di emoglobina 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drenaggio ematico (se presente un drenaggio...)</a:t>
            </a:r>
          </a:p>
        </p:txBody>
      </p:sp>
    </p:spTree>
    <p:extLst>
      <p:ext uri="{BB962C8B-B14F-4D97-AF65-F5344CB8AC3E}">
        <p14:creationId xmlns:p14="http://schemas.microsoft.com/office/powerpoint/2010/main" val="3165753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FEC8F3-B73B-5181-25FC-E0BC68FC6ADD}"/>
              </a:ext>
            </a:extLst>
          </p:cNvPr>
          <p:cNvSpPr txBox="1"/>
          <p:nvPr/>
        </p:nvSpPr>
        <p:spPr>
          <a:xfrm>
            <a:off x="5616364" y="2206976"/>
            <a:ext cx="64472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/>
              <a:t>I sanguinamenti gastrointestinali, specie se avvengono dopo le prime 48 ore, in assenza di importante perdita di punti di emoglobina spesso non necessitano di intervento chirurgico – </a:t>
            </a:r>
            <a:r>
              <a:rPr lang="it-IT" sz="2800" u="sng" dirty="0"/>
              <a:t>Terapia conservativa</a:t>
            </a:r>
          </a:p>
        </p:txBody>
      </p:sp>
      <p:pic>
        <p:nvPicPr>
          <p:cNvPr id="4" name="Immagine 3" descr="Immagine che contiene persona, vestiti, uomo, schermata&#10;&#10;Descrizione generata automaticamente">
            <a:extLst>
              <a:ext uri="{FF2B5EF4-FFF2-40B4-BE49-F238E27FC236}">
                <a16:creationId xmlns:a16="http://schemas.microsoft.com/office/drawing/2014/main" id="{5E0EBE77-DBAE-2AF5-5B5A-05B3E93FD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5" y="164741"/>
            <a:ext cx="5317943" cy="594136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979DC86-D078-50C5-4419-1B300D66929D}"/>
              </a:ext>
            </a:extLst>
          </p:cNvPr>
          <p:cNvSpPr/>
          <p:nvPr/>
        </p:nvSpPr>
        <p:spPr>
          <a:xfrm>
            <a:off x="1883744" y="4884632"/>
            <a:ext cx="33106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Intervento chirurgico</a:t>
            </a:r>
          </a:p>
        </p:txBody>
      </p:sp>
    </p:spTree>
    <p:extLst>
      <p:ext uri="{BB962C8B-B14F-4D97-AF65-F5344CB8AC3E}">
        <p14:creationId xmlns:p14="http://schemas.microsoft.com/office/powerpoint/2010/main" val="2529406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30FEFD2-C849-420F-5D64-DF5EE0A4E1AF}"/>
              </a:ext>
            </a:extLst>
          </p:cNvPr>
          <p:cNvSpPr txBox="1">
            <a:spLocks/>
          </p:cNvSpPr>
          <p:nvPr/>
        </p:nvSpPr>
        <p:spPr>
          <a:xfrm>
            <a:off x="838200" y="-3461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>
                <a:latin typeface="+mn-lt"/>
              </a:rPr>
              <a:t>EMORRAGIA – DIAGNOSI STRUMENTALE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A01B20-F008-DEDC-2209-1A382DCF6E6E}"/>
              </a:ext>
            </a:extLst>
          </p:cNvPr>
          <p:cNvSpPr txBox="1"/>
          <p:nvPr/>
        </p:nvSpPr>
        <p:spPr>
          <a:xfrm>
            <a:off x="1035910" y="810127"/>
            <a:ext cx="97060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ENDOSCOPIA:</a:t>
            </a:r>
          </a:p>
          <a:p>
            <a:pPr marL="285750" indent="-285750">
              <a:buFontTx/>
              <a:buChar char="-"/>
            </a:pPr>
            <a:r>
              <a:rPr lang="it-IT" sz="3600" dirty="0">
                <a:solidFill>
                  <a:srgbClr val="0070C0"/>
                </a:solidFill>
              </a:rPr>
              <a:t>Sanguinamento attivo</a:t>
            </a:r>
          </a:p>
          <a:p>
            <a:pPr marL="285750" indent="-285750">
              <a:buFontTx/>
              <a:buChar char="-"/>
            </a:pPr>
            <a:r>
              <a:rPr lang="it-IT" sz="3600" dirty="0">
                <a:solidFill>
                  <a:srgbClr val="0070C0"/>
                </a:solidFill>
              </a:rPr>
              <a:t>Mallory Weiss</a:t>
            </a:r>
          </a:p>
          <a:p>
            <a:pPr marL="285750" indent="-285750">
              <a:buFontTx/>
              <a:buChar char="-"/>
            </a:pPr>
            <a:r>
              <a:rPr lang="it-IT" sz="3600" dirty="0">
                <a:solidFill>
                  <a:srgbClr val="0070C0"/>
                </a:solidFill>
              </a:rPr>
              <a:t>Coagulo di sangue nella </a:t>
            </a:r>
            <a:r>
              <a:rPr lang="it-IT" sz="3600" dirty="0" err="1">
                <a:solidFill>
                  <a:srgbClr val="0070C0"/>
                </a:solidFill>
              </a:rPr>
              <a:t>gastrodigiunoanastomosi</a:t>
            </a:r>
            <a:endParaRPr lang="it-IT" sz="36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3600" dirty="0">
                <a:solidFill>
                  <a:srgbClr val="0070C0"/>
                </a:solidFill>
              </a:rPr>
              <a:t>Ulcera marginale</a:t>
            </a:r>
          </a:p>
        </p:txBody>
      </p:sp>
      <p:sp>
        <p:nvSpPr>
          <p:cNvPr id="9" name="Cornice 8">
            <a:extLst>
              <a:ext uri="{FF2B5EF4-FFF2-40B4-BE49-F238E27FC236}">
                <a16:creationId xmlns:a16="http://schemas.microsoft.com/office/drawing/2014/main" id="{84651E96-B90D-60EC-CBB2-ADE5CC7E30BE}"/>
              </a:ext>
            </a:extLst>
          </p:cNvPr>
          <p:cNvSpPr/>
          <p:nvPr/>
        </p:nvSpPr>
        <p:spPr>
          <a:xfrm>
            <a:off x="838201" y="661842"/>
            <a:ext cx="10515599" cy="3033723"/>
          </a:xfrm>
          <a:prstGeom prst="frame">
            <a:avLst>
              <a:gd name="adj1" fmla="val 272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3" name="Immagine 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935EF758-2C10-A512-9DB2-B94383CCF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57" y="3770600"/>
            <a:ext cx="3962499" cy="2313366"/>
          </a:xfrm>
          <a:prstGeom prst="rect">
            <a:avLst/>
          </a:prstGeom>
        </p:spPr>
      </p:pic>
      <p:pic>
        <p:nvPicPr>
          <p:cNvPr id="7" name="Immagine 6" descr="Immagine che contiene Carne, persona, labbro&#10;&#10;Descrizione generata automaticamente">
            <a:extLst>
              <a:ext uri="{FF2B5EF4-FFF2-40B4-BE49-F238E27FC236}">
                <a16:creationId xmlns:a16="http://schemas.microsoft.com/office/drawing/2014/main" id="{CC417F20-B53E-2690-F563-B3D48A212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812" y="3757623"/>
            <a:ext cx="2741849" cy="229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84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18BB26-7F8A-D19D-607B-59331AD18E99}"/>
              </a:ext>
            </a:extLst>
          </p:cNvPr>
          <p:cNvSpPr txBox="1"/>
          <p:nvPr/>
        </p:nvSpPr>
        <p:spPr>
          <a:xfrm>
            <a:off x="1696615" y="694647"/>
            <a:ext cx="898322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TC:</a:t>
            </a:r>
          </a:p>
          <a:p>
            <a:pPr marL="285750" indent="-285750">
              <a:buFontTx/>
              <a:buChar char="-"/>
            </a:pPr>
            <a:r>
              <a:rPr lang="it-IT" sz="3600" dirty="0">
                <a:solidFill>
                  <a:srgbClr val="0070C0"/>
                </a:solidFill>
              </a:rPr>
              <a:t>Coagulo di sangue con ostruzione</a:t>
            </a:r>
          </a:p>
          <a:p>
            <a:pPr marL="285750" indent="-285750">
              <a:buFontTx/>
              <a:buChar char="-"/>
            </a:pPr>
            <a:r>
              <a:rPr lang="it-IT" sz="3600" dirty="0">
                <a:solidFill>
                  <a:srgbClr val="0070C0"/>
                </a:solidFill>
              </a:rPr>
              <a:t>Dilatazione dello stomaco escluso</a:t>
            </a:r>
          </a:p>
          <a:p>
            <a:pPr marL="285750" indent="-285750">
              <a:buFontTx/>
              <a:buChar char="-"/>
            </a:pPr>
            <a:r>
              <a:rPr lang="it-IT" sz="3600" dirty="0">
                <a:solidFill>
                  <a:srgbClr val="0070C0"/>
                </a:solidFill>
              </a:rPr>
              <a:t>Visualizzazione del sanguinamento (</a:t>
            </a:r>
            <a:r>
              <a:rPr lang="it-IT" sz="3600" dirty="0" err="1">
                <a:solidFill>
                  <a:srgbClr val="0070C0"/>
                </a:solidFill>
              </a:rPr>
              <a:t>angio</a:t>
            </a:r>
            <a:r>
              <a:rPr lang="it-IT" sz="3600" dirty="0">
                <a:solidFill>
                  <a:srgbClr val="0070C0"/>
                </a:solidFill>
              </a:rPr>
              <a:t>-TC)</a:t>
            </a:r>
          </a:p>
          <a:p>
            <a:pPr marL="285750" indent="-285750">
              <a:buFontTx/>
              <a:buChar char="-"/>
            </a:pPr>
            <a:r>
              <a:rPr lang="it-IT" sz="3600" dirty="0">
                <a:solidFill>
                  <a:srgbClr val="0070C0"/>
                </a:solidFill>
              </a:rPr>
              <a:t>Materiale ematico intra o </a:t>
            </a:r>
            <a:r>
              <a:rPr lang="it-IT" sz="3600" dirty="0" err="1">
                <a:solidFill>
                  <a:srgbClr val="0070C0"/>
                </a:solidFill>
              </a:rPr>
              <a:t>extraluminale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3" name="Cornice 2">
            <a:extLst>
              <a:ext uri="{FF2B5EF4-FFF2-40B4-BE49-F238E27FC236}">
                <a16:creationId xmlns:a16="http://schemas.microsoft.com/office/drawing/2014/main" id="{19A298E7-847A-05F0-569B-923CAB53887B}"/>
              </a:ext>
            </a:extLst>
          </p:cNvPr>
          <p:cNvSpPr/>
          <p:nvPr/>
        </p:nvSpPr>
        <p:spPr>
          <a:xfrm>
            <a:off x="1474571" y="694647"/>
            <a:ext cx="9242857" cy="2862322"/>
          </a:xfrm>
          <a:prstGeom prst="frame">
            <a:avLst>
              <a:gd name="adj1" fmla="val 272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7E99148-DDD9-F1EB-4BCB-EAF16A32DF66}"/>
              </a:ext>
            </a:extLst>
          </p:cNvPr>
          <p:cNvSpPr txBox="1">
            <a:spLocks/>
          </p:cNvSpPr>
          <p:nvPr/>
        </p:nvSpPr>
        <p:spPr>
          <a:xfrm>
            <a:off x="838200" y="-3461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>
                <a:latin typeface="+mn-lt"/>
              </a:rPr>
              <a:t>EMORRAGIA – DIAGNOSI STRUMENTALE</a:t>
            </a:r>
          </a:p>
        </p:txBody>
      </p:sp>
      <p:pic>
        <p:nvPicPr>
          <p:cNvPr id="8" name="Immagine 7" descr="Immagine che contiene Imaging medicale, medico, radiologia, radiografia&#10;&#10;Descrizione generata automaticamente">
            <a:extLst>
              <a:ext uri="{FF2B5EF4-FFF2-40B4-BE49-F238E27FC236}">
                <a16:creationId xmlns:a16="http://schemas.microsoft.com/office/drawing/2014/main" id="{EBA62700-8F29-FAE4-63AB-1DCA15AC6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82688"/>
            <a:ext cx="2791162" cy="2476501"/>
          </a:xfrm>
          <a:prstGeom prst="rect">
            <a:avLst/>
          </a:prstGeom>
        </p:spPr>
      </p:pic>
      <p:pic>
        <p:nvPicPr>
          <p:cNvPr id="10" name="Immagine 9" descr="Immagine che contiene lastra dei raggi X, fumo, Imaging medicale, Raggi X&#10;&#10;Descrizione generata automaticamente">
            <a:extLst>
              <a:ext uri="{FF2B5EF4-FFF2-40B4-BE49-F238E27FC236}">
                <a16:creationId xmlns:a16="http://schemas.microsoft.com/office/drawing/2014/main" id="{DFA516F1-F396-58D6-C787-71FC40FBB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00" y="3678331"/>
            <a:ext cx="2164621" cy="2476500"/>
          </a:xfrm>
          <a:prstGeom prst="rect">
            <a:avLst/>
          </a:prstGeom>
        </p:spPr>
      </p:pic>
      <p:pic>
        <p:nvPicPr>
          <p:cNvPr id="12" name="Immagine 11" descr="Immagine che contiene bagno, servizi igienici&#10;&#10;Descrizione generata automaticamente">
            <a:extLst>
              <a:ext uri="{FF2B5EF4-FFF2-40B4-BE49-F238E27FC236}">
                <a16:creationId xmlns:a16="http://schemas.microsoft.com/office/drawing/2014/main" id="{848F75BE-23E9-D22E-1EC7-C6B483EC0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75" y="3711235"/>
            <a:ext cx="4262307" cy="238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74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DD49A8D-8B6B-01D4-197E-013883DAB4B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3508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>
                <a:latin typeface="+mn-lt"/>
              </a:rPr>
              <a:t>EMORRAGIA – DIAGNOSI STRUMENTALE</a:t>
            </a:r>
          </a:p>
        </p:txBody>
      </p:sp>
      <p:pic>
        <p:nvPicPr>
          <p:cNvPr id="5" name="Immagine 4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51AE6486-492A-38CC-D709-699E13952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675" y="742951"/>
            <a:ext cx="7620121" cy="445420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B458790-7D1D-A9E4-C5CB-CCF9C5F1A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" y="5562000"/>
            <a:ext cx="6438900" cy="505819"/>
          </a:xfrm>
          <a:prstGeom prst="rect">
            <a:avLst/>
          </a:prstGeom>
        </p:spPr>
      </p:pic>
      <p:sp>
        <p:nvSpPr>
          <p:cNvPr id="9" name="Cornice 8">
            <a:extLst>
              <a:ext uri="{FF2B5EF4-FFF2-40B4-BE49-F238E27FC236}">
                <a16:creationId xmlns:a16="http://schemas.microsoft.com/office/drawing/2014/main" id="{E473C916-4B9E-4432-F5DF-D359E867C073}"/>
              </a:ext>
            </a:extLst>
          </p:cNvPr>
          <p:cNvSpPr/>
          <p:nvPr/>
        </p:nvSpPr>
        <p:spPr>
          <a:xfrm>
            <a:off x="1875691" y="573207"/>
            <a:ext cx="7896105" cy="4795962"/>
          </a:xfrm>
          <a:prstGeom prst="frame">
            <a:avLst>
              <a:gd name="adj1" fmla="val 292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Cornice 9">
            <a:extLst>
              <a:ext uri="{FF2B5EF4-FFF2-40B4-BE49-F238E27FC236}">
                <a16:creationId xmlns:a16="http://schemas.microsoft.com/office/drawing/2014/main" id="{BFAAEEFA-DD34-9534-80A3-73FC17BF943A}"/>
              </a:ext>
            </a:extLst>
          </p:cNvPr>
          <p:cNvSpPr/>
          <p:nvPr/>
        </p:nvSpPr>
        <p:spPr>
          <a:xfrm>
            <a:off x="2151675" y="1337412"/>
            <a:ext cx="1472906" cy="280252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ornice 10">
            <a:extLst>
              <a:ext uri="{FF2B5EF4-FFF2-40B4-BE49-F238E27FC236}">
                <a16:creationId xmlns:a16="http://schemas.microsoft.com/office/drawing/2014/main" id="{E590B367-54C6-9DE0-BA59-872ACA51B1DA}"/>
              </a:ext>
            </a:extLst>
          </p:cNvPr>
          <p:cNvSpPr/>
          <p:nvPr/>
        </p:nvSpPr>
        <p:spPr>
          <a:xfrm>
            <a:off x="2238980" y="3137160"/>
            <a:ext cx="1577318" cy="280252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AEAC798-EBAA-AD45-B2AA-8EA12B60F0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567"/>
          <a:stretch/>
        </p:blipFill>
        <p:spPr>
          <a:xfrm>
            <a:off x="7522186" y="5527320"/>
            <a:ext cx="4318122" cy="53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73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iso umano, persona, sorriso, vestiti&#10;&#10;Descrizione generata automaticamente">
            <a:extLst>
              <a:ext uri="{FF2B5EF4-FFF2-40B4-BE49-F238E27FC236}">
                <a16:creationId xmlns:a16="http://schemas.microsoft.com/office/drawing/2014/main" id="{F79C51A5-2DBB-A6A1-CFB9-7EE21AD83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9" b="4464"/>
          <a:stretch/>
        </p:blipFill>
        <p:spPr>
          <a:xfrm>
            <a:off x="99391" y="1729409"/>
            <a:ext cx="6096000" cy="4412974"/>
          </a:xfrm>
          <a:prstGeom prst="rect">
            <a:avLst/>
          </a:prstGeom>
        </p:spPr>
      </p:pic>
      <p:pic>
        <p:nvPicPr>
          <p:cNvPr id="5" name="Immagine 4" descr="Immagine che contiene testo, vestiti, persona, uomo&#10;&#10;Descrizione generata automaticamente">
            <a:extLst>
              <a:ext uri="{FF2B5EF4-FFF2-40B4-BE49-F238E27FC236}">
                <a16:creationId xmlns:a16="http://schemas.microsoft.com/office/drawing/2014/main" id="{C8C9F764-2AC1-EA0A-DA7C-A5688211C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4" b="4886"/>
          <a:stretch/>
        </p:blipFill>
        <p:spPr>
          <a:xfrm>
            <a:off x="6520069" y="1729409"/>
            <a:ext cx="5573183" cy="441297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97674D-5F94-4A08-DA65-EE6267B08A86}"/>
              </a:ext>
            </a:extLst>
          </p:cNvPr>
          <p:cNvSpPr txBox="1"/>
          <p:nvPr/>
        </p:nvSpPr>
        <p:spPr>
          <a:xfrm>
            <a:off x="23893" y="361110"/>
            <a:ext cx="2961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Bypass fatto da Angrisani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31C91A5-67B2-EF0C-32DD-C9ADC8CC3FEA}"/>
              </a:ext>
            </a:extLst>
          </p:cNvPr>
          <p:cNvSpPr txBox="1"/>
          <p:nvPr/>
        </p:nvSpPr>
        <p:spPr>
          <a:xfrm>
            <a:off x="3118148" y="340481"/>
            <a:ext cx="2961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Bypass fatto da me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3CE622F-EA41-0C17-0150-8A47245E0A33}"/>
              </a:ext>
            </a:extLst>
          </p:cNvPr>
          <p:cNvSpPr txBox="1"/>
          <p:nvPr/>
        </p:nvSpPr>
        <p:spPr>
          <a:xfrm>
            <a:off x="6354035" y="361110"/>
            <a:ext cx="3247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Bypass fatto da Anselmino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25E5C9B-EE05-B5C8-022A-D2A2A6F32781}"/>
              </a:ext>
            </a:extLst>
          </p:cNvPr>
          <p:cNvSpPr txBox="1"/>
          <p:nvPr/>
        </p:nvSpPr>
        <p:spPr>
          <a:xfrm>
            <a:off x="9306660" y="340482"/>
            <a:ext cx="2961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Bypass fatto da me</a:t>
            </a:r>
          </a:p>
        </p:txBody>
      </p:sp>
    </p:spTree>
    <p:extLst>
      <p:ext uri="{BB962C8B-B14F-4D97-AF65-F5344CB8AC3E}">
        <p14:creationId xmlns:p14="http://schemas.microsoft.com/office/powerpoint/2010/main" val="2688199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F0739921-D390-9B05-C1CF-4E2A0DB169A9}"/>
              </a:ext>
            </a:extLst>
          </p:cNvPr>
          <p:cNvSpPr txBox="1">
            <a:spLocks/>
          </p:cNvSpPr>
          <p:nvPr/>
        </p:nvSpPr>
        <p:spPr>
          <a:xfrm>
            <a:off x="838200" y="-3461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>
                <a:latin typeface="+mn-lt"/>
              </a:rPr>
              <a:t>EMORRAGIA – TRATTAMENTO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2EFABD-9F39-E8B7-0086-A9B14056838C}"/>
              </a:ext>
            </a:extLst>
          </p:cNvPr>
          <p:cNvSpPr txBox="1"/>
          <p:nvPr/>
        </p:nvSpPr>
        <p:spPr>
          <a:xfrm>
            <a:off x="7143630" y="4148261"/>
            <a:ext cx="4565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NEL 70% DEI CASI I SANGUINAMENTI SI AUTOLIMITANO DA SOLI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547AD11-406F-7091-AAA4-C3E88B4CD9E1}"/>
              </a:ext>
            </a:extLst>
          </p:cNvPr>
          <p:cNvSpPr/>
          <p:nvPr/>
        </p:nvSpPr>
        <p:spPr>
          <a:xfrm>
            <a:off x="6902020" y="2601426"/>
            <a:ext cx="5048370" cy="9541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﻿sanguinamenti precoci  (&lt; 72 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Sanguinamenti tardivi (&gt; 72 h)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BCE5FF-D130-4174-7743-1DE70861B824}"/>
              </a:ext>
            </a:extLst>
          </p:cNvPr>
          <p:cNvSpPr txBox="1"/>
          <p:nvPr/>
        </p:nvSpPr>
        <p:spPr>
          <a:xfrm>
            <a:off x="8519537" y="1587627"/>
            <a:ext cx="1534364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3600" dirty="0"/>
              <a:t>Timing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3129694-7D5E-5825-F625-878ACD24228D}"/>
              </a:ext>
            </a:extLst>
          </p:cNvPr>
          <p:cNvSpPr txBox="1">
            <a:spLocks/>
          </p:cNvSpPr>
          <p:nvPr/>
        </p:nvSpPr>
        <p:spPr>
          <a:xfrm>
            <a:off x="241610" y="2366832"/>
            <a:ext cx="5854390" cy="3562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45720" rIns="0" bIns="45720" rtlCol="0">
            <a:normAutofit fontScale="77500" lnSpcReduction="20000"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it-IT" sz="2000" dirty="0"/>
          </a:p>
          <a:p>
            <a:pPr lvl="1"/>
            <a:r>
              <a:rPr lang="it-IT" sz="2600" b="1" dirty="0" err="1"/>
              <a:t>Mangment</a:t>
            </a:r>
            <a:r>
              <a:rPr lang="it-IT" sz="2600" b="1" dirty="0"/>
              <a:t> non chirurgico:</a:t>
            </a:r>
          </a:p>
          <a:p>
            <a:pPr lvl="1"/>
            <a:r>
              <a:rPr lang="it-IT" sz="2600" b="1" dirty="0"/>
              <a:t>Gestione conservativa </a:t>
            </a:r>
          </a:p>
          <a:p>
            <a:pPr lvl="1"/>
            <a:r>
              <a:rPr lang="it-IT" sz="2600" b="1" dirty="0"/>
              <a:t>Procedure di radiologia interventistica </a:t>
            </a:r>
          </a:p>
          <a:p>
            <a:pPr lvl="1"/>
            <a:r>
              <a:rPr lang="it-IT" sz="2600" b="1" dirty="0"/>
              <a:t>Procedure di endoscopia interventistica</a:t>
            </a:r>
          </a:p>
          <a:p>
            <a:pPr lvl="1"/>
            <a:endParaRPr lang="it-IT" sz="2600" dirty="0"/>
          </a:p>
          <a:p>
            <a:pPr lvl="1"/>
            <a:r>
              <a:rPr lang="it-IT" sz="2600" b="1" dirty="0" err="1"/>
              <a:t>Managment</a:t>
            </a:r>
            <a:r>
              <a:rPr lang="it-IT" sz="2600" b="1" dirty="0"/>
              <a:t> chirurgico: </a:t>
            </a:r>
          </a:p>
          <a:p>
            <a:pPr lvl="1"/>
            <a:r>
              <a:rPr lang="it-IT" sz="2600" b="1" dirty="0"/>
              <a:t>﻿laparoscopia diagnostica</a:t>
            </a:r>
          </a:p>
          <a:p>
            <a:pPr lvl="1"/>
            <a:r>
              <a:rPr lang="it-IT" sz="2600" b="1" dirty="0"/>
              <a:t>laparotomia esplorativa</a:t>
            </a:r>
          </a:p>
          <a:p>
            <a:pPr lvl="1"/>
            <a:r>
              <a:rPr lang="it-IT" sz="2600" b="1" dirty="0"/>
              <a:t>posizionamento di drenaggio chirurgico e revisione anastomotica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B039003-3A40-11CA-704D-DC03F75E6ECC}"/>
              </a:ext>
            </a:extLst>
          </p:cNvPr>
          <p:cNvSpPr txBox="1"/>
          <p:nvPr/>
        </p:nvSpPr>
        <p:spPr>
          <a:xfrm>
            <a:off x="990959" y="1537275"/>
            <a:ext cx="3209027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3600" dirty="0"/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1214020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8275F4-2E4C-1110-6289-C86256DEA41A}"/>
              </a:ext>
            </a:extLst>
          </p:cNvPr>
          <p:cNvSpPr txBox="1"/>
          <p:nvPr/>
        </p:nvSpPr>
        <p:spPr>
          <a:xfrm>
            <a:off x="838200" y="1720840"/>
            <a:ext cx="110879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dirty="0">
                <a:solidFill>
                  <a:srgbClr val="0070C0"/>
                </a:solidFill>
              </a:rPr>
              <a:t>Meno stress fisiologico sul paziente (e sul CHIRURGO) </a:t>
            </a:r>
          </a:p>
          <a:p>
            <a:pPr marL="285750" indent="-285750">
              <a:buFontTx/>
              <a:buChar char="-"/>
            </a:pPr>
            <a:endParaRPr lang="it-IT" sz="24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400" dirty="0">
                <a:solidFill>
                  <a:srgbClr val="0070C0"/>
                </a:solidFill>
              </a:rPr>
              <a:t>Non sempre in anestesia generale </a:t>
            </a:r>
          </a:p>
          <a:p>
            <a:pPr marL="285750" indent="-285750">
              <a:buFontTx/>
              <a:buChar char="-"/>
            </a:pPr>
            <a:endParaRPr lang="it-IT" sz="24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400" dirty="0">
                <a:solidFill>
                  <a:srgbClr val="0070C0"/>
                </a:solidFill>
              </a:rPr>
              <a:t>Più facile accessibilità alle strutture in caso di emergenza rispetto alla sala operatoria</a:t>
            </a:r>
          </a:p>
          <a:p>
            <a:pPr marL="285750" indent="-285750">
              <a:buFontTx/>
              <a:buChar char="-"/>
            </a:pPr>
            <a:endParaRPr lang="it-IT" sz="24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400" dirty="0">
                <a:solidFill>
                  <a:srgbClr val="0070C0"/>
                </a:solidFill>
              </a:rPr>
              <a:t>Risparmio economico in termini sia di costi procedurali che complessivi </a:t>
            </a:r>
          </a:p>
          <a:p>
            <a:pPr marL="285750" indent="-285750">
              <a:buFontTx/>
              <a:buChar char="-"/>
            </a:pPr>
            <a:endParaRPr lang="it-IT" sz="24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400" dirty="0">
                <a:solidFill>
                  <a:srgbClr val="0070C0"/>
                </a:solidFill>
              </a:rPr>
              <a:t>Minore degenza ospedaliera in caso di complicanza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B91789A-1649-D4F6-0EC9-95EEC79B096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69863"/>
            <a:ext cx="12192000" cy="1097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>
                <a:latin typeface="+mn-lt"/>
              </a:rPr>
              <a:t>EMORRAGIA – TRATTAMENTO</a:t>
            </a:r>
            <a:br>
              <a:rPr lang="it-IT" sz="4000" dirty="0">
                <a:latin typeface="+mn-lt"/>
              </a:rPr>
            </a:br>
            <a:r>
              <a:rPr lang="it-IT" sz="4000" dirty="0">
                <a:latin typeface="+mn-lt"/>
              </a:rPr>
              <a:t>APPROCCIO ENDOSCOPICO</a:t>
            </a:r>
            <a:br>
              <a:rPr lang="it-IT" sz="4000" dirty="0">
                <a:latin typeface="+mn-lt"/>
              </a:rPr>
            </a:br>
            <a:endParaRPr lang="it-IT" sz="4000" dirty="0">
              <a:latin typeface="+mn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FE0E4C7-4C75-A137-BA90-187CD4D19BCF}"/>
              </a:ext>
            </a:extLst>
          </p:cNvPr>
          <p:cNvSpPr txBox="1"/>
          <p:nvPr/>
        </p:nvSpPr>
        <p:spPr>
          <a:xfrm>
            <a:off x="838200" y="1075188"/>
            <a:ext cx="3247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HA EVIDENTI VANTAGGI: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0C993B8-03F5-EC15-3188-119574099008}"/>
              </a:ext>
            </a:extLst>
          </p:cNvPr>
          <p:cNvSpPr txBox="1"/>
          <p:nvPr/>
        </p:nvSpPr>
        <p:spPr>
          <a:xfrm>
            <a:off x="514187" y="5429154"/>
            <a:ext cx="10895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Possibile traumatismo alla </a:t>
            </a:r>
            <a:r>
              <a:rPr lang="it-IT" sz="2400" dirty="0" err="1">
                <a:solidFill>
                  <a:srgbClr val="FF0000"/>
                </a:solidFill>
              </a:rPr>
              <a:t>stapler</a:t>
            </a:r>
            <a:r>
              <a:rPr lang="it-IT" sz="2400" dirty="0">
                <a:solidFill>
                  <a:srgbClr val="FF0000"/>
                </a:solidFill>
              </a:rPr>
              <a:t> o alla anastomosi con possibile creazione di fistola!!!</a:t>
            </a:r>
          </a:p>
        </p:txBody>
      </p:sp>
    </p:spTree>
    <p:extLst>
      <p:ext uri="{BB962C8B-B14F-4D97-AF65-F5344CB8AC3E}">
        <p14:creationId xmlns:p14="http://schemas.microsoft.com/office/powerpoint/2010/main" val="1461061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69EF3E99-70B6-202D-0396-9B0C4F2EE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" y="228600"/>
            <a:ext cx="10043160" cy="58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3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FDB0B0-6C83-34D0-CD16-E1CA325A2127}"/>
              </a:ext>
            </a:extLst>
          </p:cNvPr>
          <p:cNvSpPr txBox="1"/>
          <p:nvPr/>
        </p:nvSpPr>
        <p:spPr>
          <a:xfrm>
            <a:off x="405319" y="1130822"/>
            <a:ext cx="113813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000" dirty="0">
                <a:solidFill>
                  <a:srgbClr val="0070C0"/>
                </a:solidFill>
              </a:rPr>
              <a:t>Instabilità emodinamica e/o fallimento della gestione conservativa </a:t>
            </a:r>
          </a:p>
          <a:p>
            <a:pPr marL="285750" indent="-285750">
              <a:buFontTx/>
              <a:buChar char="-"/>
            </a:pPr>
            <a:endParaRPr lang="it-IT" sz="20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srgbClr val="0070C0"/>
                </a:solidFill>
              </a:rPr>
              <a:t>Dilatazione dello stomaco escluso per accumulo di sangue o ostruzione dell’ansa biliare da coaguli </a:t>
            </a:r>
          </a:p>
          <a:p>
            <a:pPr marL="285750" indent="-285750">
              <a:buFontTx/>
              <a:buChar char="-"/>
            </a:pPr>
            <a:endParaRPr lang="it-IT" sz="20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srgbClr val="0070C0"/>
                </a:solidFill>
              </a:rPr>
              <a:t>Grave emorragia in corso</a:t>
            </a:r>
          </a:p>
          <a:p>
            <a:pPr marL="285750" indent="-285750">
              <a:buFontTx/>
              <a:buChar char="-"/>
            </a:pPr>
            <a:endParaRPr lang="it-IT" sz="20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srgbClr val="0070C0"/>
                </a:solidFill>
              </a:rPr>
              <a:t>Controindicazione alle trasfusioni di sangue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602B0F3-6D1D-AF4C-A6E3-6B5DA24323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7403" y="95221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>
                <a:latin typeface="+mn-lt"/>
              </a:rPr>
              <a:t>EMORRAGIA - APPROCCIO CHIRURGICO</a:t>
            </a:r>
            <a:br>
              <a:rPr lang="it-IT" sz="4000" dirty="0">
                <a:latin typeface="+mn-lt"/>
              </a:rPr>
            </a:br>
            <a:endParaRPr lang="it-IT" sz="4000" dirty="0">
              <a:latin typeface="+mn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9BC343-D124-BA21-28F2-E4BE3A1EC89E}"/>
              </a:ext>
            </a:extLst>
          </p:cNvPr>
          <p:cNvSpPr txBox="1"/>
          <p:nvPr/>
        </p:nvSpPr>
        <p:spPr>
          <a:xfrm>
            <a:off x="577403" y="748161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IN CASO DI: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60BB3EC-77D3-DEF6-3A53-344D5ED18C58}"/>
              </a:ext>
            </a:extLst>
          </p:cNvPr>
          <p:cNvSpPr txBox="1"/>
          <p:nvPr/>
        </p:nvSpPr>
        <p:spPr>
          <a:xfrm>
            <a:off x="577403" y="3457506"/>
            <a:ext cx="2784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GLI OBIETTIVI SONO: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2367DF4-A321-6EFC-4ED5-C08A182BAF6B}"/>
              </a:ext>
            </a:extLst>
          </p:cNvPr>
          <p:cNvSpPr txBox="1"/>
          <p:nvPr/>
        </p:nvSpPr>
        <p:spPr>
          <a:xfrm>
            <a:off x="405319" y="3863070"/>
            <a:ext cx="76142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000" dirty="0">
                <a:solidFill>
                  <a:srgbClr val="0070C0"/>
                </a:solidFill>
              </a:rPr>
              <a:t>Fermare la fonte intraddominale del sanguinamento</a:t>
            </a:r>
          </a:p>
          <a:p>
            <a:pPr marL="285750" indent="-285750">
              <a:buFontTx/>
              <a:buChar char="-"/>
            </a:pPr>
            <a:endParaRPr lang="it-IT" sz="20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srgbClr val="0070C0"/>
                </a:solidFill>
              </a:rPr>
              <a:t>Controllare i siti dei </a:t>
            </a:r>
            <a:r>
              <a:rPr lang="it-IT" sz="2000" dirty="0" err="1">
                <a:solidFill>
                  <a:srgbClr val="0070C0"/>
                </a:solidFill>
              </a:rPr>
              <a:t>trocars</a:t>
            </a:r>
            <a:r>
              <a:rPr lang="it-IT" sz="2000" dirty="0">
                <a:solidFill>
                  <a:srgbClr val="0070C0"/>
                </a:solidFill>
              </a:rPr>
              <a:t>, l'omento, il mesentere</a:t>
            </a:r>
          </a:p>
          <a:p>
            <a:pPr marL="285750" indent="-285750">
              <a:buFontTx/>
              <a:buChar char="-"/>
            </a:pPr>
            <a:endParaRPr lang="it-IT" sz="20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srgbClr val="0070C0"/>
                </a:solidFill>
              </a:rPr>
              <a:t>Evacuazione dei coaguli intraluminali </a:t>
            </a:r>
          </a:p>
          <a:p>
            <a:pPr marL="285750" indent="-285750">
              <a:buFontTx/>
              <a:buChar char="-"/>
            </a:pPr>
            <a:endParaRPr lang="it-IT" sz="20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srgbClr val="0070C0"/>
                </a:solidFill>
              </a:rPr>
              <a:t>Fermare tutti i potenziali siti di sanguinamento della linea di sutura</a:t>
            </a:r>
          </a:p>
        </p:txBody>
      </p:sp>
    </p:spTree>
    <p:extLst>
      <p:ext uri="{BB962C8B-B14F-4D97-AF65-F5344CB8AC3E}">
        <p14:creationId xmlns:p14="http://schemas.microsoft.com/office/powerpoint/2010/main" val="330581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35EEF92A-8432-A0EE-3DA3-8753632EA1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9126" y="170572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>
                <a:latin typeface="+mn-lt"/>
              </a:rPr>
              <a:t>EMORRAGIA – PREVENZIONE</a:t>
            </a:r>
            <a:br>
              <a:rPr lang="it-IT" sz="4000" dirty="0">
                <a:latin typeface="+mn-lt"/>
              </a:rPr>
            </a:br>
            <a:br>
              <a:rPr lang="it-IT" sz="4000" dirty="0">
                <a:latin typeface="+mn-lt"/>
              </a:rPr>
            </a:br>
            <a:endParaRPr lang="it-IT" sz="4000" dirty="0">
              <a:latin typeface="+mn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8B9A7D-6539-3661-36E0-2E51DD4C34DD}"/>
              </a:ext>
            </a:extLst>
          </p:cNvPr>
          <p:cNvSpPr txBox="1"/>
          <p:nvPr/>
        </p:nvSpPr>
        <p:spPr>
          <a:xfrm>
            <a:off x="257676" y="919912"/>
            <a:ext cx="867201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2800" dirty="0">
                <a:solidFill>
                  <a:srgbClr val="0070C0"/>
                </a:solidFill>
              </a:rPr>
              <a:t>Scelta della ricarica </a:t>
            </a:r>
          </a:p>
          <a:p>
            <a:endParaRPr lang="it-IT" sz="2800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rgbClr val="0070C0"/>
                </a:solidFill>
              </a:rPr>
              <a:t>Attendere 20 secondi prima della sparata</a:t>
            </a:r>
          </a:p>
          <a:p>
            <a:pPr marL="457200" indent="-457200">
              <a:buFontTx/>
              <a:buChar char="-"/>
            </a:pPr>
            <a:endParaRPr lang="it-IT" sz="2800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rgbClr val="0070C0"/>
                </a:solidFill>
              </a:rPr>
              <a:t>Visione della linea da suturare </a:t>
            </a:r>
          </a:p>
          <a:p>
            <a:pPr marL="457200" indent="-457200">
              <a:buFontTx/>
              <a:buChar char="-"/>
            </a:pPr>
            <a:endParaRPr lang="it-IT" sz="2800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rgbClr val="0070C0"/>
                </a:solidFill>
              </a:rPr>
              <a:t>Pressione sanguigna </a:t>
            </a:r>
          </a:p>
          <a:p>
            <a:pPr marL="457200" indent="-457200">
              <a:buFontTx/>
              <a:buChar char="-"/>
            </a:pPr>
            <a:endParaRPr lang="it-IT" sz="2800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rgbClr val="0070C0"/>
                </a:solidFill>
              </a:rPr>
              <a:t>Rinforzi sulla ricarica (?)</a:t>
            </a:r>
          </a:p>
          <a:p>
            <a:endParaRPr lang="it-IT" sz="2800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rgbClr val="0070C0"/>
                </a:solidFill>
              </a:rPr>
              <a:t>Sigillante di fibrina (?)</a:t>
            </a:r>
          </a:p>
        </p:txBody>
      </p:sp>
      <p:sp>
        <p:nvSpPr>
          <p:cNvPr id="7" name="Parentesi graffa chiusa 6">
            <a:extLst>
              <a:ext uri="{FF2B5EF4-FFF2-40B4-BE49-F238E27FC236}">
                <a16:creationId xmlns:a16="http://schemas.microsoft.com/office/drawing/2014/main" id="{6B48FD61-5FFC-17F9-B35D-194DD9788C22}"/>
              </a:ext>
            </a:extLst>
          </p:cNvPr>
          <p:cNvSpPr/>
          <p:nvPr/>
        </p:nvSpPr>
        <p:spPr>
          <a:xfrm>
            <a:off x="4272840" y="4190029"/>
            <a:ext cx="641684" cy="15619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50CBC4-202C-18AB-B0E1-7060B84642FC}"/>
              </a:ext>
            </a:extLst>
          </p:cNvPr>
          <p:cNvSpPr txBox="1"/>
          <p:nvPr/>
        </p:nvSpPr>
        <p:spPr>
          <a:xfrm>
            <a:off x="5050714" y="4678628"/>
            <a:ext cx="4453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0070C0"/>
                </a:solidFill>
              </a:rPr>
              <a:t>Ruolo ancora controverso</a:t>
            </a:r>
          </a:p>
        </p:txBody>
      </p:sp>
    </p:spTree>
    <p:extLst>
      <p:ext uri="{BB962C8B-B14F-4D97-AF65-F5344CB8AC3E}">
        <p14:creationId xmlns:p14="http://schemas.microsoft.com/office/powerpoint/2010/main" val="3330812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F4E951A-5309-7242-A205-309CE90C1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4" y="355373"/>
            <a:ext cx="7425753" cy="262005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59ADB43-6F17-8CD8-12F0-870148C94788}"/>
              </a:ext>
            </a:extLst>
          </p:cNvPr>
          <p:cNvSpPr txBox="1"/>
          <p:nvPr/>
        </p:nvSpPr>
        <p:spPr>
          <a:xfrm>
            <a:off x="5988674" y="2297481"/>
            <a:ext cx="5825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6251 pazienti con sanguinamento dopo Sleeve o RYGB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D82EAC2-26E9-AB0B-2651-D71A51EB3A83}"/>
              </a:ext>
            </a:extLst>
          </p:cNvPr>
          <p:cNvSpPr txBox="1"/>
          <p:nvPr/>
        </p:nvSpPr>
        <p:spPr>
          <a:xfrm>
            <a:off x="169814" y="3618413"/>
            <a:ext cx="11644815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I pazienti sottoposti a Sleeve che hanno sanguinato hanno avuto maggiori probabilità di essere sottoposti a reintervento rispetto ai pazienti con RYGB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B1A4E6-844D-5AEB-CC90-16D14208E4FE}"/>
              </a:ext>
            </a:extLst>
          </p:cNvPr>
          <p:cNvSpPr txBox="1"/>
          <p:nvPr/>
        </p:nvSpPr>
        <p:spPr>
          <a:xfrm>
            <a:off x="169813" y="4817072"/>
            <a:ext cx="11644815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Un sanguinamento precoce è associato a un rischio maggiore di reintervento sia dopo Sleeve che dopo RYGB</a:t>
            </a:r>
          </a:p>
        </p:txBody>
      </p:sp>
    </p:spTree>
    <p:extLst>
      <p:ext uri="{BB962C8B-B14F-4D97-AF65-F5344CB8AC3E}">
        <p14:creationId xmlns:p14="http://schemas.microsoft.com/office/powerpoint/2010/main" val="1575868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E25B63A-3461-004E-823E-CCBDD7B4476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070475" y="360363"/>
            <a:ext cx="7121525" cy="2439987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B2EB807-FE95-8E43-808C-E86714E14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1587500"/>
            <a:ext cx="3766967" cy="492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A545F93-97A0-294B-9A6F-785CEE66B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912" y="3201988"/>
            <a:ext cx="4318001" cy="271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71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>
            <a:extLst>
              <a:ext uri="{FF2B5EF4-FFF2-40B4-BE49-F238E27FC236}">
                <a16:creationId xmlns:a16="http://schemas.microsoft.com/office/drawing/2014/main" id="{918175DF-82CA-1414-2B61-2EF7E4187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809" y="305042"/>
            <a:ext cx="3602038" cy="3200855"/>
          </a:xfrm>
          <a:prstGeom prst="rect">
            <a:avLst/>
          </a:prstGeom>
        </p:spPr>
      </p:pic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A602CD81-44EB-F94C-EEB1-C470A3015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962" y="305042"/>
            <a:ext cx="3602038" cy="3200854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00C6937-38DA-3FEF-99DF-D1418EB2D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67934"/>
            <a:ext cx="4367212" cy="15716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EF292A-8C90-3A9E-7CD3-2DE61E9E5A0A}"/>
              </a:ext>
            </a:extLst>
          </p:cNvPr>
          <p:cNvSpPr txBox="1"/>
          <p:nvPr/>
        </p:nvSpPr>
        <p:spPr>
          <a:xfrm>
            <a:off x="91579" y="487850"/>
            <a:ext cx="483823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2">
                    <a:lumMod val="50000"/>
                  </a:schemeClr>
                </a:solidFill>
              </a:rPr>
              <a:t>COMPLICANZE EMORRAGICHE:</a:t>
            </a:r>
          </a:p>
          <a:p>
            <a:r>
              <a:rPr lang="it-IT" sz="2800" dirty="0">
                <a:solidFill>
                  <a:schemeClr val="bg2">
                    <a:lumMod val="50000"/>
                  </a:schemeClr>
                </a:solidFill>
              </a:rPr>
              <a:t>FATTORI DI RISCHIO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Sesso maschile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Procedura chirurgica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Età &gt;45 anni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BMI &lt;40 (paradosso del </a:t>
            </a:r>
            <a:r>
              <a:rPr lang="it-IT" sz="2800" dirty="0" err="1"/>
              <a:t>bmi</a:t>
            </a:r>
            <a:r>
              <a:rPr lang="it-IT" sz="2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Comorbidità: cardiovascolari, aritmie, patologie respiratorie croniche, dislipidemia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Pregressi interventi chirurgici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Expertise del chirurgo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Terapia antiaggregante</a:t>
            </a:r>
          </a:p>
        </p:txBody>
      </p:sp>
    </p:spTree>
    <p:extLst>
      <p:ext uri="{BB962C8B-B14F-4D97-AF65-F5344CB8AC3E}">
        <p14:creationId xmlns:p14="http://schemas.microsoft.com/office/powerpoint/2010/main" val="988682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55FAE258-80C4-B042-1437-AA6362F4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4"/>
          <a:stretch/>
        </p:blipFill>
        <p:spPr>
          <a:xfrm>
            <a:off x="0" y="852055"/>
            <a:ext cx="8063232" cy="4895595"/>
          </a:xfrm>
          <a:prstGeom prst="rect">
            <a:avLst/>
          </a:prstGeom>
        </p:spPr>
      </p:pic>
      <p:pic>
        <p:nvPicPr>
          <p:cNvPr id="4" name="Immagine 3" descr="Immagine che contiene dipinto, Viso umano, persona, uomo&#10;&#10;Descrizione generata automaticamente">
            <a:extLst>
              <a:ext uri="{FF2B5EF4-FFF2-40B4-BE49-F238E27FC236}">
                <a16:creationId xmlns:a16="http://schemas.microsoft.com/office/drawing/2014/main" id="{BCA98BE4-E713-097B-F71D-AEB794BE3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01" y="852055"/>
            <a:ext cx="4036687" cy="450134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CA2573-C78A-7CAE-110E-8AA137A0C609}"/>
              </a:ext>
            </a:extLst>
          </p:cNvPr>
          <p:cNvSpPr txBox="1"/>
          <p:nvPr/>
        </p:nvSpPr>
        <p:spPr>
          <a:xfrm>
            <a:off x="8725481" y="3999676"/>
            <a:ext cx="12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CHIRURGO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544A24-01A0-D327-559E-6B201731762C}"/>
              </a:ext>
            </a:extLst>
          </p:cNvPr>
          <p:cNvSpPr txBox="1"/>
          <p:nvPr/>
        </p:nvSpPr>
        <p:spPr>
          <a:xfrm>
            <a:off x="9265444" y="1319937"/>
            <a:ext cx="155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COMPLICANZE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BD032D9-F617-D3D2-350D-AF9779AB93EE}"/>
              </a:ext>
            </a:extLst>
          </p:cNvPr>
          <p:cNvSpPr txBox="1"/>
          <p:nvPr/>
        </p:nvSpPr>
        <p:spPr>
          <a:xfrm>
            <a:off x="3022909" y="0"/>
            <a:ext cx="8063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MANAGEMENT COMPLICANZE EMORRAGICHE</a:t>
            </a:r>
          </a:p>
        </p:txBody>
      </p:sp>
    </p:spTree>
    <p:extLst>
      <p:ext uri="{BB962C8B-B14F-4D97-AF65-F5344CB8AC3E}">
        <p14:creationId xmlns:p14="http://schemas.microsoft.com/office/powerpoint/2010/main" val="3345178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4629" y="-1783728"/>
            <a:ext cx="4526280" cy="3227514"/>
          </a:xfrm>
        </p:spPr>
        <p:txBody>
          <a:bodyPr/>
          <a:lstStyle/>
          <a:p>
            <a:r>
              <a:rPr lang="it-IT" dirty="0"/>
              <a:t>Grazie</a:t>
            </a:r>
          </a:p>
        </p:txBody>
      </p:sp>
      <p:pic>
        <p:nvPicPr>
          <p:cNvPr id="4" name="Immagine 3" descr="Immagine che contiene vestiti, Viso umano, persona, uomo&#10;&#10;Descrizione generata automaticamente">
            <a:extLst>
              <a:ext uri="{FF2B5EF4-FFF2-40B4-BE49-F238E27FC236}">
                <a16:creationId xmlns:a16="http://schemas.microsoft.com/office/drawing/2014/main" id="{813DDED2-A276-E4FB-DA24-49E926486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02" y="2500563"/>
            <a:ext cx="6475752" cy="417923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E5C4D41-B6DB-ED9A-8530-3A88A28FD092}"/>
              </a:ext>
            </a:extLst>
          </p:cNvPr>
          <p:cNvSpPr txBox="1"/>
          <p:nvPr/>
        </p:nvSpPr>
        <p:spPr>
          <a:xfrm>
            <a:off x="5309821" y="2006945"/>
            <a:ext cx="672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Come mi sento quando faccio un Bypass senza complicanze….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FD47BE4E-65F2-FD9C-6A14-1F3E015DA8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6288" y="-542583"/>
            <a:ext cx="11415712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latin typeface="+mn-lt"/>
              </a:rPr>
              <a:t>COMPLICANZE PRECOCI – CHIRURGO (Learning curve)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A2C7D5-CE83-00C3-D43D-518E1CDA7851}"/>
              </a:ext>
            </a:extLst>
          </p:cNvPr>
          <p:cNvSpPr txBox="1"/>
          <p:nvPr/>
        </p:nvSpPr>
        <p:spPr>
          <a:xfrm>
            <a:off x="814031" y="2246970"/>
            <a:ext cx="1127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Fistola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0B4887-EEA0-9EA9-2292-1899E209171A}"/>
              </a:ext>
            </a:extLst>
          </p:cNvPr>
          <p:cNvSpPr txBox="1"/>
          <p:nvPr/>
        </p:nvSpPr>
        <p:spPr>
          <a:xfrm>
            <a:off x="580551" y="3300665"/>
            <a:ext cx="1671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Emorragia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48672AB-C518-3E12-A2F3-68F534E2467D}"/>
              </a:ext>
            </a:extLst>
          </p:cNvPr>
          <p:cNvSpPr txBox="1"/>
          <p:nvPr/>
        </p:nvSpPr>
        <p:spPr>
          <a:xfrm>
            <a:off x="914442" y="4313149"/>
            <a:ext cx="926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Ernia</a:t>
            </a:r>
          </a:p>
        </p:txBody>
      </p:sp>
      <p:sp>
        <p:nvSpPr>
          <p:cNvPr id="9" name="Cornice 8">
            <a:extLst>
              <a:ext uri="{FF2B5EF4-FFF2-40B4-BE49-F238E27FC236}">
                <a16:creationId xmlns:a16="http://schemas.microsoft.com/office/drawing/2014/main" id="{8940826E-CEE0-7DF8-83C7-36A272F16754}"/>
              </a:ext>
            </a:extLst>
          </p:cNvPr>
          <p:cNvSpPr/>
          <p:nvPr/>
        </p:nvSpPr>
        <p:spPr>
          <a:xfrm>
            <a:off x="477954" y="2195251"/>
            <a:ext cx="1925375" cy="705823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B8CAF1D-1C78-9F46-A0D1-80C55D200A97}"/>
              </a:ext>
            </a:extLst>
          </p:cNvPr>
          <p:cNvSpPr txBox="1"/>
          <p:nvPr/>
        </p:nvSpPr>
        <p:spPr>
          <a:xfrm>
            <a:off x="3684576" y="1021617"/>
            <a:ext cx="2644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Primi 70 casi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D6F57C6-9538-775D-3651-7C471DCB9F57}"/>
              </a:ext>
            </a:extLst>
          </p:cNvPr>
          <p:cNvSpPr txBox="1"/>
          <p:nvPr/>
        </p:nvSpPr>
        <p:spPr>
          <a:xfrm>
            <a:off x="7178349" y="999365"/>
            <a:ext cx="274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Oltre 300 casi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12673EB-BFDF-EFAD-D5C7-26CA545754BC}"/>
              </a:ext>
            </a:extLst>
          </p:cNvPr>
          <p:cNvSpPr txBox="1"/>
          <p:nvPr/>
        </p:nvSpPr>
        <p:spPr>
          <a:xfrm>
            <a:off x="4273881" y="2258792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5,7%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AF74534-5186-8273-AA5A-02974AD18C5E}"/>
              </a:ext>
            </a:extLst>
          </p:cNvPr>
          <p:cNvSpPr txBox="1"/>
          <p:nvPr/>
        </p:nvSpPr>
        <p:spPr>
          <a:xfrm>
            <a:off x="8085572" y="2254743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2,3%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E8B76C8-AB15-C2D9-1546-62CF59C7B1EC}"/>
              </a:ext>
            </a:extLst>
          </p:cNvPr>
          <p:cNvSpPr txBox="1"/>
          <p:nvPr/>
        </p:nvSpPr>
        <p:spPr>
          <a:xfrm>
            <a:off x="4273881" y="4190038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2,9%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4E61831-CCD2-A389-64D7-C508391E2E1D}"/>
              </a:ext>
            </a:extLst>
          </p:cNvPr>
          <p:cNvSpPr txBox="1"/>
          <p:nvPr/>
        </p:nvSpPr>
        <p:spPr>
          <a:xfrm>
            <a:off x="8085571" y="4251593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0,0%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C9422F1-8598-793B-3806-275AFF1E5CC5}"/>
              </a:ext>
            </a:extLst>
          </p:cNvPr>
          <p:cNvSpPr txBox="1"/>
          <p:nvPr/>
        </p:nvSpPr>
        <p:spPr>
          <a:xfrm>
            <a:off x="4273881" y="3268855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2,9%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4BD9A69-073A-F611-25A2-64F7FC943785}"/>
              </a:ext>
            </a:extLst>
          </p:cNvPr>
          <p:cNvSpPr txBox="1"/>
          <p:nvPr/>
        </p:nvSpPr>
        <p:spPr>
          <a:xfrm>
            <a:off x="8260299" y="3239108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1%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2740B58-88EC-D4BC-6229-7E3FFB706622}"/>
              </a:ext>
            </a:extLst>
          </p:cNvPr>
          <p:cNvSpPr txBox="1"/>
          <p:nvPr/>
        </p:nvSpPr>
        <p:spPr>
          <a:xfrm>
            <a:off x="4273881" y="5166864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1,4%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EDE7438-B060-7C3D-C32B-0279C297A817}"/>
              </a:ext>
            </a:extLst>
          </p:cNvPr>
          <p:cNvSpPr txBox="1"/>
          <p:nvPr/>
        </p:nvSpPr>
        <p:spPr>
          <a:xfrm>
            <a:off x="8085571" y="5235958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0,0%</a:t>
            </a:r>
          </a:p>
        </p:txBody>
      </p:sp>
      <p:sp>
        <p:nvSpPr>
          <p:cNvPr id="24" name="Cornice 23">
            <a:extLst>
              <a:ext uri="{FF2B5EF4-FFF2-40B4-BE49-F238E27FC236}">
                <a16:creationId xmlns:a16="http://schemas.microsoft.com/office/drawing/2014/main" id="{68A8298F-020B-C9E4-C20D-C32BB88F1653}"/>
              </a:ext>
            </a:extLst>
          </p:cNvPr>
          <p:cNvSpPr/>
          <p:nvPr/>
        </p:nvSpPr>
        <p:spPr>
          <a:xfrm>
            <a:off x="478726" y="3209363"/>
            <a:ext cx="1925375" cy="705823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5" name="Cornice 24">
            <a:extLst>
              <a:ext uri="{FF2B5EF4-FFF2-40B4-BE49-F238E27FC236}">
                <a16:creationId xmlns:a16="http://schemas.microsoft.com/office/drawing/2014/main" id="{21C1D3F7-7A91-C556-B688-F67692B20D03}"/>
              </a:ext>
            </a:extLst>
          </p:cNvPr>
          <p:cNvSpPr/>
          <p:nvPr/>
        </p:nvSpPr>
        <p:spPr>
          <a:xfrm>
            <a:off x="477955" y="4223475"/>
            <a:ext cx="1925374" cy="705823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9014B38-B80C-334D-F312-123B39631DAF}"/>
              </a:ext>
            </a:extLst>
          </p:cNvPr>
          <p:cNvSpPr txBox="1"/>
          <p:nvPr/>
        </p:nvSpPr>
        <p:spPr>
          <a:xfrm>
            <a:off x="691421" y="5293992"/>
            <a:ext cx="1544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Mortalità</a:t>
            </a:r>
          </a:p>
        </p:txBody>
      </p:sp>
      <p:sp>
        <p:nvSpPr>
          <p:cNvPr id="29" name="Cornice 28">
            <a:extLst>
              <a:ext uri="{FF2B5EF4-FFF2-40B4-BE49-F238E27FC236}">
                <a16:creationId xmlns:a16="http://schemas.microsoft.com/office/drawing/2014/main" id="{1BB568D2-434B-DFB1-4C93-F862DC7EF31C}"/>
              </a:ext>
            </a:extLst>
          </p:cNvPr>
          <p:cNvSpPr/>
          <p:nvPr/>
        </p:nvSpPr>
        <p:spPr>
          <a:xfrm>
            <a:off x="477954" y="5204318"/>
            <a:ext cx="1925374" cy="705823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236C703-9759-3169-1A05-AD7E23E9DFA8}"/>
              </a:ext>
            </a:extLst>
          </p:cNvPr>
          <p:cNvSpPr txBox="1"/>
          <p:nvPr/>
        </p:nvSpPr>
        <p:spPr>
          <a:xfrm>
            <a:off x="10495934" y="5813195"/>
            <a:ext cx="159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Source ASMBS </a:t>
            </a:r>
          </a:p>
        </p:txBody>
      </p:sp>
      <p:sp>
        <p:nvSpPr>
          <p:cNvPr id="2" name="Cornice 1">
            <a:extLst>
              <a:ext uri="{FF2B5EF4-FFF2-40B4-BE49-F238E27FC236}">
                <a16:creationId xmlns:a16="http://schemas.microsoft.com/office/drawing/2014/main" id="{A6E2330F-50A6-A2BD-E8F3-2E1A0763DF17}"/>
              </a:ext>
            </a:extLst>
          </p:cNvPr>
          <p:cNvSpPr/>
          <p:nvPr/>
        </p:nvSpPr>
        <p:spPr>
          <a:xfrm>
            <a:off x="99347" y="898872"/>
            <a:ext cx="10252967" cy="5206816"/>
          </a:xfrm>
          <a:prstGeom prst="frame">
            <a:avLst>
              <a:gd name="adj1" fmla="val 221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10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CED90821-A85B-876A-E0A7-11AB4CA66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483"/>
          <a:stretch/>
        </p:blipFill>
        <p:spPr>
          <a:xfrm>
            <a:off x="248649" y="318052"/>
            <a:ext cx="11694695" cy="367920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82D5A0A-022F-9D3D-B2B0-1551BAA80C11}"/>
              </a:ext>
            </a:extLst>
          </p:cNvPr>
          <p:cNvSpPr txBox="1"/>
          <p:nvPr/>
        </p:nvSpPr>
        <p:spPr>
          <a:xfrm>
            <a:off x="647697" y="3860081"/>
            <a:ext cx="10896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0" i="0" dirty="0">
                <a:solidFill>
                  <a:srgbClr val="FF0000"/>
                </a:solidFill>
                <a:effectLst/>
                <a:latin typeface="system-ui"/>
              </a:rPr>
              <a:t>Gli eventi avversi intraoperatori e la conversione alla chirurgia a cielo aperto sono i maggiori fattori di rischio per gravi complicanze dopo l'intervento di bypass gastrico laparoscopico. </a:t>
            </a:r>
            <a:r>
              <a:rPr lang="it-IT" sz="2400" b="1" i="0" u="sng" dirty="0">
                <a:solidFill>
                  <a:srgbClr val="FF0000"/>
                </a:solidFill>
                <a:effectLst/>
                <a:latin typeface="system-ui"/>
              </a:rPr>
              <a:t>Il volume operativo annuale e l'esperienza istituzionale totale sono importanti per il risultato</a:t>
            </a:r>
            <a:r>
              <a:rPr lang="it-IT" sz="2400" b="0" i="0" dirty="0">
                <a:solidFill>
                  <a:srgbClr val="FF0000"/>
                </a:solidFill>
                <a:effectLst/>
                <a:latin typeface="system-ui"/>
              </a:rPr>
              <a:t>. Anche i fattori correlati al paziente, in particolare l'età, hanno aumentato il rischio, ma in misura minore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FE2218-8B7A-BDE0-5955-3F65EA1E801A}"/>
              </a:ext>
            </a:extLst>
          </p:cNvPr>
          <p:cNvSpPr txBox="1"/>
          <p:nvPr/>
        </p:nvSpPr>
        <p:spPr>
          <a:xfrm>
            <a:off x="3031435" y="874261"/>
            <a:ext cx="1653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26173 PAZIENTI</a:t>
            </a:r>
          </a:p>
        </p:txBody>
      </p:sp>
    </p:spTree>
    <p:extLst>
      <p:ext uri="{BB962C8B-B14F-4D97-AF65-F5344CB8AC3E}">
        <p14:creationId xmlns:p14="http://schemas.microsoft.com/office/powerpoint/2010/main" val="1154812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7A5797-C969-C263-D61E-9E0C05FD28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6627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latin typeface="+mn-lt"/>
              </a:rPr>
              <a:t>COMPLICANZE PRECOCI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AA16C58-B33E-AF09-B829-0EA6AADE52E0}"/>
              </a:ext>
            </a:extLst>
          </p:cNvPr>
          <p:cNvSpPr txBox="1"/>
          <p:nvPr/>
        </p:nvSpPr>
        <p:spPr>
          <a:xfrm>
            <a:off x="100361" y="662781"/>
            <a:ext cx="1199127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/>
              <a:t>LE COMPLICANZE PRECOCI NEI PAZIENTI SOTTOPOSTI A BYPASS GASTRICO SONO DOVUTE ANCHE A FATTORI DI RISCHIO PREESISTENTI:</a:t>
            </a:r>
          </a:p>
          <a:p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schemeClr val="accent1">
                    <a:lumMod val="75000"/>
                  </a:schemeClr>
                </a:solidFill>
              </a:rPr>
              <a:t>Esperienza del chirurgo</a:t>
            </a:r>
          </a:p>
          <a:p>
            <a:pPr marL="285750" indent="-285750">
              <a:buFontTx/>
              <a:buChar char="-"/>
            </a:pPr>
            <a:endParaRPr lang="it-IT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schemeClr val="accent1">
                    <a:lumMod val="75000"/>
                  </a:schemeClr>
                </a:solidFill>
              </a:rPr>
              <a:t>Malattie cardiache</a:t>
            </a:r>
          </a:p>
          <a:p>
            <a:pPr marL="285750" indent="-285750">
              <a:buFontTx/>
              <a:buChar char="-"/>
            </a:pPr>
            <a:endParaRPr lang="it-IT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schemeClr val="accent1">
                    <a:lumMod val="75000"/>
                  </a:schemeClr>
                </a:solidFill>
              </a:rPr>
              <a:t>Diabete mellito</a:t>
            </a:r>
          </a:p>
          <a:p>
            <a:pPr marL="285750" indent="-285750">
              <a:buFontTx/>
              <a:buChar char="-"/>
            </a:pPr>
            <a:endParaRPr lang="it-IT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schemeClr val="accent1">
                    <a:lumMod val="75000"/>
                  </a:schemeClr>
                </a:solidFill>
              </a:rPr>
              <a:t>Anamnesi di embolia polmonare</a:t>
            </a:r>
          </a:p>
          <a:p>
            <a:pPr marL="285750" indent="-285750">
              <a:buFontTx/>
              <a:buChar char="-"/>
            </a:pPr>
            <a:endParaRPr lang="it-IT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schemeClr val="accent1">
                    <a:lumMod val="75000"/>
                  </a:schemeClr>
                </a:solidFill>
              </a:rPr>
              <a:t>Grado di Obesità</a:t>
            </a:r>
          </a:p>
          <a:p>
            <a:pPr marL="285750" indent="-285750">
              <a:buFontTx/>
              <a:buChar char="-"/>
            </a:pPr>
            <a:endParaRPr lang="it-IT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schemeClr val="accent1">
                    <a:lumMod val="75000"/>
                  </a:schemeClr>
                </a:solidFill>
              </a:rPr>
              <a:t>Età del paziente</a:t>
            </a:r>
          </a:p>
          <a:p>
            <a:pPr marL="285750" indent="-285750">
              <a:buFontTx/>
              <a:buChar char="-"/>
            </a:pPr>
            <a:endParaRPr lang="it-IT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000" dirty="0" err="1">
                <a:solidFill>
                  <a:schemeClr val="accent1">
                    <a:lumMod val="75000"/>
                  </a:schemeClr>
                </a:solidFill>
              </a:rPr>
              <a:t>Osas</a:t>
            </a:r>
            <a:endParaRPr lang="it-IT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magine 2" descr="Immagine che contiene cuore, cartone animato&#10;&#10;Descrizione generata automaticamente">
            <a:extLst>
              <a:ext uri="{FF2B5EF4-FFF2-40B4-BE49-F238E27FC236}">
                <a16:creationId xmlns:a16="http://schemas.microsoft.com/office/drawing/2014/main" id="{648A1503-1E45-3909-898F-B20DFC2CC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8344"/>
            <a:ext cx="4260044" cy="364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5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Viso umano, persona, testo, conforto&#10;&#10;Descrizione generata automaticamente">
            <a:extLst>
              <a:ext uri="{FF2B5EF4-FFF2-40B4-BE49-F238E27FC236}">
                <a16:creationId xmlns:a16="http://schemas.microsoft.com/office/drawing/2014/main" id="{450510E9-05BF-596A-CC74-FA4F4EA7B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2"/>
          <a:stretch/>
        </p:blipFill>
        <p:spPr>
          <a:xfrm>
            <a:off x="167640" y="879230"/>
            <a:ext cx="11811000" cy="516987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8655495-FEA9-BEDD-EA70-399CF232D657}"/>
              </a:ext>
            </a:extLst>
          </p:cNvPr>
          <p:cNvSpPr txBox="1"/>
          <p:nvPr/>
        </p:nvSpPr>
        <p:spPr>
          <a:xfrm>
            <a:off x="4654061" y="-114437"/>
            <a:ext cx="16060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/>
              <a:t>LEAK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26696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A4EB25-8157-8C8F-3EE6-B0F5E6B1ECFA}"/>
              </a:ext>
            </a:extLst>
          </p:cNvPr>
          <p:cNvSpPr txBox="1"/>
          <p:nvPr/>
        </p:nvSpPr>
        <p:spPr>
          <a:xfrm>
            <a:off x="1873046" y="0"/>
            <a:ext cx="9686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LEAK – CLASSIFICAZIONE ED INQUADRAMENTO CLINICO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7F77AC-4719-E048-018F-0B3B3F7DB556}"/>
              </a:ext>
            </a:extLst>
          </p:cNvPr>
          <p:cNvSpPr txBox="1"/>
          <p:nvPr/>
        </p:nvSpPr>
        <p:spPr>
          <a:xfrm>
            <a:off x="911183" y="1253613"/>
            <a:ext cx="10369634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000" dirty="0"/>
              <a:t>In base alla presentazione clinica e radiologica, le fistole si distinguono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Tipo A: </a:t>
            </a:r>
            <a:r>
              <a:rPr lang="it-IT" sz="2000" dirty="0" err="1">
                <a:solidFill>
                  <a:srgbClr val="FF0000"/>
                </a:solidFill>
              </a:rPr>
              <a:t>microperforazioni</a:t>
            </a:r>
            <a:r>
              <a:rPr lang="it-IT" sz="2000" dirty="0">
                <a:solidFill>
                  <a:srgbClr val="FF0000"/>
                </a:solidFill>
              </a:rPr>
              <a:t> in assenza di evidenza clinica o radiologica della presenza della fistola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Tipo B: evidenza radiologica della fistola in assenza di manifestazione clinica della stessa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Tipo C: evidenza sia clinica che radiologica della presenza della fistola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1E8B4E-8E14-0B0B-94A2-8F3016B7C642}"/>
              </a:ext>
            </a:extLst>
          </p:cNvPr>
          <p:cNvSpPr txBox="1"/>
          <p:nvPr/>
        </p:nvSpPr>
        <p:spPr>
          <a:xfrm>
            <a:off x="911183" y="3619229"/>
            <a:ext cx="6833089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000" dirty="0"/>
              <a:t>In base al tempo d’insorgenza possiamo distinguere le fistole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Precoci: dalla prima alla quarta giornata post-operatoria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Intermedie: dalla quinta alla nona giornata post-operatoria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Tardive: dalla decima giornata post-operatoria a seguire</a:t>
            </a:r>
          </a:p>
        </p:txBody>
      </p:sp>
    </p:spTree>
    <p:extLst>
      <p:ext uri="{BB962C8B-B14F-4D97-AF65-F5344CB8AC3E}">
        <p14:creationId xmlns:p14="http://schemas.microsoft.com/office/powerpoint/2010/main" val="882117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1E5B54-0EF8-DB97-C63A-D301ED97F72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35974" y="725385"/>
            <a:ext cx="5192713" cy="5378450"/>
          </a:xfrm>
        </p:spPr>
        <p:txBody>
          <a:bodyPr>
            <a:normAutofit fontScale="85000" lnSpcReduction="10000"/>
          </a:bodyPr>
          <a:lstStyle/>
          <a:p>
            <a:pPr marL="0" indent="0"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endParaRPr lang="it-IT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it-IT" dirty="0"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it-IT" b="1" dirty="0">
                <a:ea typeface="Calibri" panose="020F0502020204030204" pitchFamily="34" charset="0"/>
                <a:cs typeface="Arial" panose="020B0604020202020204" pitchFamily="34" charset="0"/>
              </a:rPr>
              <a:t>TACHICARDIA</a:t>
            </a:r>
            <a:r>
              <a:rPr lang="it-IT" dirty="0">
                <a:ea typeface="Calibri" panose="020F0502020204030204" pitchFamily="34" charset="0"/>
                <a:cs typeface="Arial" panose="020B0604020202020204" pitchFamily="34" charset="0"/>
              </a:rPr>
              <a:t> è il reperto più precoce e più comune, spesso associato alla </a:t>
            </a:r>
            <a:r>
              <a:rPr lang="it-IT" b="1" dirty="0">
                <a:ea typeface="Calibri" panose="020F0502020204030204" pitchFamily="34" charset="0"/>
                <a:cs typeface="Arial" panose="020B0604020202020204" pitchFamily="34" charset="0"/>
              </a:rPr>
              <a:t>DISPNEA</a:t>
            </a:r>
            <a:r>
              <a:rPr lang="it-IT" dirty="0">
                <a:ea typeface="Calibri" panose="020F0502020204030204" pitchFamily="34" charset="0"/>
                <a:cs typeface="Arial" panose="020B0604020202020204" pitchFamily="34" charset="0"/>
              </a:rPr>
              <a:t> o tachipnea e </a:t>
            </a:r>
            <a:r>
              <a:rPr lang="it-IT" b="1" dirty="0">
                <a:ea typeface="Calibri" panose="020F0502020204030204" pitchFamily="34" charset="0"/>
                <a:cs typeface="Arial" panose="020B0604020202020204" pitchFamily="34" charset="0"/>
              </a:rPr>
              <a:t>FEBBRE</a:t>
            </a:r>
            <a:r>
              <a:rPr lang="it-IT" dirty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it-IT" dirty="0">
                <a:ea typeface="Calibri" panose="020F0502020204030204" pitchFamily="34" charset="0"/>
                <a:cs typeface="Arial" panose="020B0604020202020204" pitchFamily="34" charset="0"/>
              </a:rPr>
              <a:t>Anche il </a:t>
            </a:r>
            <a:r>
              <a:rPr lang="it-IT" b="1" dirty="0">
                <a:ea typeface="Calibri" panose="020F0502020204030204" pitchFamily="34" charset="0"/>
                <a:cs typeface="Arial" panose="020B0604020202020204" pitchFamily="34" charset="0"/>
              </a:rPr>
              <a:t>DOLORE</a:t>
            </a:r>
            <a:r>
              <a:rPr lang="it-IT" dirty="0">
                <a:ea typeface="Calibri" panose="020F0502020204030204" pitchFamily="34" charset="0"/>
                <a:cs typeface="Arial" panose="020B0604020202020204" pitchFamily="34" charset="0"/>
              </a:rPr>
              <a:t> addominale o alla spalla sinistra o irradiato posteriormente sono sintomi di allarme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it-IT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it-IT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NAUSEA</a:t>
            </a:r>
            <a:r>
              <a:rPr lang="it-IT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e il </a:t>
            </a:r>
            <a:r>
              <a:rPr lang="it-IT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VOMITO</a:t>
            </a:r>
            <a:r>
              <a:rPr lang="it-IT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sono presenti in percentuale variabile fino all'80% dei pazienti.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it-IT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La presenza di </a:t>
            </a:r>
            <a:r>
              <a:rPr lang="it-IT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leucocitosi</a:t>
            </a:r>
            <a:r>
              <a:rPr lang="it-IT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e l'aumento del livello di </a:t>
            </a:r>
            <a:r>
              <a:rPr lang="it-IT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PCR</a:t>
            </a:r>
            <a:r>
              <a:rPr lang="it-IT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sono utili per confermare il sospetto di fistola e, se presenti, sono associati ad un incremento </a:t>
            </a:r>
            <a:r>
              <a:rPr lang="it-IT" dirty="0">
                <a:ea typeface="Calibri" panose="020F0502020204030204" pitchFamily="34" charset="0"/>
                <a:cs typeface="Arial" panose="020B0604020202020204" pitchFamily="34" charset="0"/>
              </a:rPr>
              <a:t>della morbilità.</a:t>
            </a:r>
            <a:endParaRPr lang="it-IT" dirty="0"/>
          </a:p>
        </p:txBody>
      </p:sp>
      <p:pic>
        <p:nvPicPr>
          <p:cNvPr id="32771" name="Immagine 4" descr="Schermata 2021-09-06 alle 21.35.56.png">
            <a:extLst>
              <a:ext uri="{FF2B5EF4-FFF2-40B4-BE49-F238E27FC236}">
                <a16:creationId xmlns:a16="http://schemas.microsoft.com/office/drawing/2014/main" id="{75440D5A-D5DC-7A2B-5866-C836B3FB4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85" y="1060450"/>
            <a:ext cx="5849938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ccia sinistra 5">
            <a:extLst>
              <a:ext uri="{FF2B5EF4-FFF2-40B4-BE49-F238E27FC236}">
                <a16:creationId xmlns:a16="http://schemas.microsoft.com/office/drawing/2014/main" id="{EC4E3CB5-0FFE-FD6F-7088-B816FECE7209}"/>
              </a:ext>
            </a:extLst>
          </p:cNvPr>
          <p:cNvSpPr/>
          <p:nvPr/>
        </p:nvSpPr>
        <p:spPr>
          <a:xfrm>
            <a:off x="8575419" y="3062804"/>
            <a:ext cx="989012" cy="152400"/>
          </a:xfrm>
          <a:prstGeom prst="lef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D1282E"/>
              </a:solidFill>
            </a:endParaRPr>
          </a:p>
        </p:txBody>
      </p:sp>
      <p:sp>
        <p:nvSpPr>
          <p:cNvPr id="7" name="Freccia sinistra 6">
            <a:extLst>
              <a:ext uri="{FF2B5EF4-FFF2-40B4-BE49-F238E27FC236}">
                <a16:creationId xmlns:a16="http://schemas.microsoft.com/office/drawing/2014/main" id="{9F75F7DC-7733-7462-AFA0-F8352386771B}"/>
              </a:ext>
            </a:extLst>
          </p:cNvPr>
          <p:cNvSpPr/>
          <p:nvPr/>
        </p:nvSpPr>
        <p:spPr>
          <a:xfrm>
            <a:off x="8588119" y="3338410"/>
            <a:ext cx="989012" cy="152400"/>
          </a:xfrm>
          <a:prstGeom prst="lef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D1282E"/>
              </a:solidFill>
            </a:endParaRPr>
          </a:p>
        </p:txBody>
      </p:sp>
      <p:sp>
        <p:nvSpPr>
          <p:cNvPr id="8" name="Freccia sinistra 7">
            <a:extLst>
              <a:ext uri="{FF2B5EF4-FFF2-40B4-BE49-F238E27FC236}">
                <a16:creationId xmlns:a16="http://schemas.microsoft.com/office/drawing/2014/main" id="{660DA114-F15C-55A9-8C06-6CF5FDF91E7F}"/>
              </a:ext>
            </a:extLst>
          </p:cNvPr>
          <p:cNvSpPr/>
          <p:nvPr/>
        </p:nvSpPr>
        <p:spPr>
          <a:xfrm>
            <a:off x="8588119" y="3614016"/>
            <a:ext cx="989012" cy="152400"/>
          </a:xfrm>
          <a:prstGeom prst="lef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D1282E"/>
              </a:solidFill>
            </a:endParaRPr>
          </a:p>
        </p:txBody>
      </p:sp>
      <p:sp>
        <p:nvSpPr>
          <p:cNvPr id="9" name="Freccia sinistra 8">
            <a:extLst>
              <a:ext uri="{FF2B5EF4-FFF2-40B4-BE49-F238E27FC236}">
                <a16:creationId xmlns:a16="http://schemas.microsoft.com/office/drawing/2014/main" id="{71B32769-2112-E588-5CD8-E4FE67E8A6A5}"/>
              </a:ext>
            </a:extLst>
          </p:cNvPr>
          <p:cNvSpPr/>
          <p:nvPr/>
        </p:nvSpPr>
        <p:spPr>
          <a:xfrm>
            <a:off x="8575419" y="1980282"/>
            <a:ext cx="989012" cy="152400"/>
          </a:xfrm>
          <a:prstGeom prst="lef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D1282E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733946-E6F6-636F-B08E-0F8797683D4F}"/>
              </a:ext>
            </a:extLst>
          </p:cNvPr>
          <p:cNvSpPr txBox="1"/>
          <p:nvPr/>
        </p:nvSpPr>
        <p:spPr>
          <a:xfrm>
            <a:off x="3097161" y="23095"/>
            <a:ext cx="5034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LEAK - SINTOMATOLOGIA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1791</TotalTime>
  <Words>1704</Words>
  <Application>Microsoft Macintosh PowerPoint</Application>
  <PresentationFormat>Widescreen</PresentationFormat>
  <Paragraphs>295</Paragraphs>
  <Slides>39</Slides>
  <Notes>37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7" baseType="lpstr">
      <vt:lpstr>Arial</vt:lpstr>
      <vt:lpstr>Arial</vt:lpstr>
      <vt:lpstr>Avenir Next Medium</vt:lpstr>
      <vt:lpstr>Calibri</vt:lpstr>
      <vt:lpstr>Futura-Book</vt:lpstr>
      <vt:lpstr>system-ui</vt:lpstr>
      <vt:lpstr>Wingdings</vt:lpstr>
      <vt:lpstr>RetrospectVTI</vt:lpstr>
      <vt:lpstr> Diagnosi e gestione delle complicanze precoci: Leak e sanguinamento</vt:lpstr>
      <vt:lpstr>Presentazione standard di PowerPoint</vt:lpstr>
      <vt:lpstr>Presentazione standard di PowerPoint</vt:lpstr>
      <vt:lpstr>COMPLICANZE PRECOCI – CHIRURGO (Learning curve)</vt:lpstr>
      <vt:lpstr>Presentazione standard di PowerPoint</vt:lpstr>
      <vt:lpstr>COMPLICANZE PRECOCI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EMORRAGIA – DIAGNOSI STRUMENTALE</vt:lpstr>
      <vt:lpstr>Presentazione standard di PowerPoint</vt:lpstr>
      <vt:lpstr>EMORRAGIA – TRATTAMENTO APPROCCIO ENDOSCOPICO </vt:lpstr>
      <vt:lpstr>Presentazione standard di PowerPoint</vt:lpstr>
      <vt:lpstr>EMORRAGIA - APPROCCIO CHIRURGICO </vt:lpstr>
      <vt:lpstr>EMORRAGIA – PREVENZIONE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fabio guccione</cp:lastModifiedBy>
  <cp:revision>126</cp:revision>
  <dcterms:created xsi:type="dcterms:W3CDTF">2022-02-27T17:36:31Z</dcterms:created>
  <dcterms:modified xsi:type="dcterms:W3CDTF">2025-10-27T21:15:50Z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